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media1.gif" ContentType="video/unknown"/>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495" r:id="rId5"/>
    <p:sldId id="489" r:id="rId6"/>
    <p:sldId id="456" r:id="rId7"/>
    <p:sldId id="458" r:id="rId8"/>
    <p:sldId id="501" r:id="rId9"/>
    <p:sldId id="706" r:id="rId10"/>
    <p:sldId id="279" r:id="rId11"/>
    <p:sldId id="743" r:id="rId12"/>
    <p:sldId id="741" r:id="rId13"/>
    <p:sldId id="676" r:id="rId14"/>
    <p:sldId id="491" r:id="rId15"/>
    <p:sldId id="744" r:id="rId16"/>
    <p:sldId id="745" r:id="rId17"/>
    <p:sldId id="746" r:id="rId18"/>
    <p:sldId id="497" r:id="rId19"/>
    <p:sldId id="490" r:id="rId20"/>
    <p:sldId id="404" r:id="rId21"/>
    <p:sldId id="500" r:id="rId22"/>
    <p:sldId id="463" r:id="rId23"/>
    <p:sldId id="507" r:id="rId24"/>
    <p:sldId id="504" r:id="rId25"/>
    <p:sldId id="732" r:id="rId26"/>
    <p:sldId id="505" r:id="rId27"/>
    <p:sldId id="733" r:id="rId28"/>
    <p:sldId id="498" r:id="rId29"/>
    <p:sldId id="502" r:id="rId30"/>
    <p:sldId id="508" r:id="rId31"/>
  </p:sldIdLst>
  <p:sldSz cx="9144000" cy="5143500" type="screen16x9"/>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47F"/>
    <a:srgbClr val="3F8ECC"/>
    <a:srgbClr val="A14946"/>
    <a:srgbClr val="FFEA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63313" autoAdjust="0"/>
  </p:normalViewPr>
  <p:slideViewPr>
    <p:cSldViewPr snapToGrid="0" snapToObjects="1">
      <p:cViewPr varScale="1">
        <p:scale>
          <a:sx n="149" d="100"/>
          <a:sy n="149" d="100"/>
        </p:scale>
        <p:origin x="560" y="176"/>
      </p:cViewPr>
      <p:guideLst>
        <p:guide orient="horz" pos="1620"/>
        <p:guide pos="2880"/>
      </p:guideLst>
    </p:cSldViewPr>
  </p:slideViewPr>
  <p:outlineViewPr>
    <p:cViewPr>
      <p:scale>
        <a:sx n="33" d="100"/>
        <a:sy n="33" d="100"/>
      </p:scale>
      <p:origin x="0" y="0"/>
    </p:cViewPr>
  </p:outlineViewPr>
  <p:notesTextViewPr>
    <p:cViewPr>
      <p:scale>
        <a:sx n="60" d="100"/>
        <a:sy n="6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2143C-B766-EE43-B824-111CA720FFC1}" type="datetimeFigureOut">
              <a:rPr lang="en-US" smtClean="0"/>
              <a:t>1/28/19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6EFF-F8D5-E745-9C9E-D6270139B978}" type="slidenum">
              <a:rPr lang="en-US" smtClean="0"/>
              <a:t>‹#›</a:t>
            </a:fld>
            <a:endParaRPr lang="en-US"/>
          </a:p>
        </p:txBody>
      </p:sp>
    </p:spTree>
    <p:extLst>
      <p:ext uri="{BB962C8B-B14F-4D97-AF65-F5344CB8AC3E}">
        <p14:creationId xmlns:p14="http://schemas.microsoft.com/office/powerpoint/2010/main" val="286136458"/>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baseline="0" dirty="0"/>
          </a:p>
        </p:txBody>
      </p:sp>
      <p:sp>
        <p:nvSpPr>
          <p:cNvPr id="4" name="3 Marcador de número de diapositiva"/>
          <p:cNvSpPr>
            <a:spLocks noGrp="1"/>
          </p:cNvSpPr>
          <p:nvPr>
            <p:ph type="sldNum" sz="quarter" idx="10"/>
          </p:nvPr>
        </p:nvSpPr>
        <p:spPr/>
        <p:txBody>
          <a:bodyPr/>
          <a:lstStyle/>
          <a:p>
            <a:fld id="{3485CD52-79F1-4133-B7DA-0D2AB44E0AEE}" type="slidenum">
              <a:rPr lang="nl-NL" smtClean="0"/>
              <a:pPr/>
              <a:t>1</a:t>
            </a:fld>
            <a:endParaRPr lang="nl-NL"/>
          </a:p>
        </p:txBody>
      </p:sp>
    </p:spTree>
    <p:extLst>
      <p:ext uri="{BB962C8B-B14F-4D97-AF65-F5344CB8AC3E}">
        <p14:creationId xmlns:p14="http://schemas.microsoft.com/office/powerpoint/2010/main" val="7486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78215" rtl="0" eaLnBrk="0" fontAlgn="base" latinLnBrk="0" hangingPunct="0">
              <a:lnSpc>
                <a:spcPct val="100000"/>
              </a:lnSpc>
              <a:spcBef>
                <a:spcPct val="30000"/>
              </a:spcBef>
              <a:spcAft>
                <a:spcPct val="0"/>
              </a:spcAft>
              <a:buClrTx/>
              <a:buSzTx/>
              <a:buFontTx/>
              <a:buNone/>
              <a:tabLst/>
              <a:defRPr/>
            </a:pPr>
            <a:r>
              <a:rPr lang="es-ES" dirty="0" err="1"/>
              <a:t>But</a:t>
            </a:r>
            <a:r>
              <a:rPr lang="es-ES" dirty="0"/>
              <a:t> </a:t>
            </a:r>
            <a:r>
              <a:rPr lang="es-ES" dirty="0" err="1"/>
              <a:t>the</a:t>
            </a:r>
            <a:r>
              <a:rPr lang="es-ES" dirty="0"/>
              <a:t> </a:t>
            </a:r>
            <a:r>
              <a:rPr lang="es-ES" dirty="0" err="1"/>
              <a:t>other</a:t>
            </a:r>
            <a:r>
              <a:rPr lang="es-ES" dirty="0"/>
              <a:t> </a:t>
            </a:r>
            <a:r>
              <a:rPr lang="es-ES" dirty="0" err="1"/>
              <a:t>reality</a:t>
            </a:r>
            <a:r>
              <a:rPr lang="es-ES" dirty="0"/>
              <a:t> </a:t>
            </a:r>
            <a:r>
              <a:rPr lang="es-ES" dirty="0" err="1"/>
              <a:t>is</a:t>
            </a:r>
            <a:r>
              <a:rPr lang="es-ES" dirty="0"/>
              <a:t> </a:t>
            </a:r>
            <a:r>
              <a:rPr lang="es-ES" dirty="0" err="1"/>
              <a:t>that</a:t>
            </a:r>
            <a:r>
              <a:rPr lang="es-ES" dirty="0"/>
              <a:t> </a:t>
            </a:r>
            <a:r>
              <a:rPr lang="es-ES" baseline="0" dirty="0"/>
              <a:t> </a:t>
            </a:r>
            <a:r>
              <a:rPr lang="en-GB" baseline="0" dirty="0"/>
              <a:t>dams provide us essential services and therefore cannot simply be removed. Chances are that much of the water you drink, the electricity you use or the food you eat would not be possible without dams. </a:t>
            </a:r>
          </a:p>
          <a:p>
            <a:pPr defTabSz="978215">
              <a:defRPr/>
            </a:pPr>
            <a:endParaRPr lang="es-ES" sz="1200" kern="1200" dirty="0">
              <a:solidFill>
                <a:schemeClr val="tx1"/>
              </a:solidFill>
              <a:effectLst/>
              <a:latin typeface="Arial" charset="0"/>
              <a:ea typeface="+mn-ea"/>
              <a:cs typeface="+mn-cs"/>
            </a:endParaRPr>
          </a:p>
          <a:p>
            <a:pPr marL="0" marR="0" lvl="0" indent="0" algn="l" defTabSz="978215" rtl="0" eaLnBrk="0" fontAlgn="base" latinLnBrk="0" hangingPunct="0">
              <a:lnSpc>
                <a:spcPct val="100000"/>
              </a:lnSpc>
              <a:spcBef>
                <a:spcPct val="30000"/>
              </a:spcBef>
              <a:spcAft>
                <a:spcPct val="0"/>
              </a:spcAft>
              <a:buClrTx/>
              <a:buSzTx/>
              <a:buFontTx/>
              <a:buNone/>
              <a:tabLst/>
              <a:defRPr/>
            </a:pPr>
            <a:r>
              <a:rPr lang="es-ES" sz="1200" kern="1200" dirty="0" err="1">
                <a:solidFill>
                  <a:schemeClr val="tx1"/>
                </a:solidFill>
                <a:effectLst/>
                <a:latin typeface="Arial" charset="0"/>
                <a:ea typeface="+mn-ea"/>
                <a:cs typeface="+mn-cs"/>
              </a:rPr>
              <a:t>Even</a:t>
            </a:r>
            <a:r>
              <a:rPr lang="es-ES" sz="1200" kern="1200" baseline="0" dirty="0">
                <a:solidFill>
                  <a:schemeClr val="tx1"/>
                </a:solidFill>
                <a:effectLst/>
                <a:latin typeface="Arial" charset="0"/>
                <a:ea typeface="+mn-ea"/>
                <a:cs typeface="+mn-cs"/>
              </a:rPr>
              <a:t> more, </a:t>
            </a:r>
            <a:r>
              <a:rPr lang="es-ES" sz="1200" kern="1200" baseline="0" dirty="0" err="1">
                <a:solidFill>
                  <a:schemeClr val="tx1"/>
                </a:solidFill>
                <a:effectLst/>
                <a:latin typeface="Arial" charset="0"/>
                <a:ea typeface="+mn-ea"/>
                <a:cs typeface="+mn-cs"/>
              </a:rPr>
              <a:t>without</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opening</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the</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discussion</a:t>
            </a:r>
            <a:r>
              <a:rPr lang="es-ES" sz="1200" kern="1200" baseline="0" dirty="0">
                <a:solidFill>
                  <a:schemeClr val="tx1"/>
                </a:solidFill>
                <a:effectLst/>
                <a:latin typeface="Arial" charset="0"/>
                <a:ea typeface="+mn-ea"/>
                <a:cs typeface="+mn-cs"/>
              </a:rPr>
              <a:t> of </a:t>
            </a:r>
            <a:r>
              <a:rPr lang="es-ES" sz="1200" kern="1200" baseline="0" dirty="0" err="1">
                <a:solidFill>
                  <a:schemeClr val="tx1"/>
                </a:solidFill>
                <a:effectLst/>
                <a:latin typeface="Arial" charset="0"/>
                <a:ea typeface="+mn-ea"/>
                <a:cs typeface="+mn-cs"/>
              </a:rPr>
              <a:t>weather</a:t>
            </a:r>
            <a:r>
              <a:rPr lang="es-ES" sz="1200" kern="1200" baseline="0" dirty="0">
                <a:solidFill>
                  <a:schemeClr val="tx1"/>
                </a:solidFill>
                <a:effectLst/>
                <a:latin typeface="Arial" charset="0"/>
                <a:ea typeface="+mn-ea"/>
                <a:cs typeface="+mn-cs"/>
              </a:rPr>
              <a:t> it </a:t>
            </a:r>
            <a:r>
              <a:rPr lang="es-ES" sz="1200" kern="1200" baseline="0" dirty="0" err="1">
                <a:solidFill>
                  <a:schemeClr val="tx1"/>
                </a:solidFill>
                <a:effectLst/>
                <a:latin typeface="Arial" charset="0"/>
                <a:ea typeface="+mn-ea"/>
                <a:cs typeface="+mn-cs"/>
              </a:rPr>
              <a:t>is</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correct</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or</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not</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the</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fact</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is</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that</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hydropower</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is</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considered</a:t>
            </a:r>
            <a:r>
              <a:rPr lang="es-ES" sz="1200" kern="1200" baseline="0" dirty="0">
                <a:solidFill>
                  <a:schemeClr val="tx1"/>
                </a:solidFill>
                <a:effectLst/>
                <a:latin typeface="Arial" charset="0"/>
                <a:ea typeface="+mn-ea"/>
                <a:cs typeface="+mn-cs"/>
              </a:rPr>
              <a:t> to be a </a:t>
            </a:r>
            <a:r>
              <a:rPr lang="es-ES" sz="1200" kern="1200" baseline="0" dirty="0" err="1">
                <a:solidFill>
                  <a:schemeClr val="tx1"/>
                </a:solidFill>
                <a:effectLst/>
                <a:latin typeface="Arial" charset="0"/>
                <a:ea typeface="+mn-ea"/>
                <a:cs typeface="+mn-cs"/>
              </a:rPr>
              <a:t>clean</a:t>
            </a:r>
            <a:r>
              <a:rPr lang="es-ES" sz="1200" kern="1200" baseline="0" dirty="0">
                <a:solidFill>
                  <a:schemeClr val="tx1"/>
                </a:solidFill>
                <a:effectLst/>
                <a:latin typeface="Arial" charset="0"/>
                <a:ea typeface="+mn-ea"/>
                <a:cs typeface="+mn-cs"/>
              </a:rPr>
              <a:t> and </a:t>
            </a:r>
            <a:r>
              <a:rPr lang="es-ES" sz="1200" kern="1200" baseline="0" dirty="0" err="1">
                <a:solidFill>
                  <a:schemeClr val="tx1"/>
                </a:solidFill>
                <a:effectLst/>
                <a:latin typeface="Arial" charset="0"/>
                <a:ea typeface="+mn-ea"/>
                <a:cs typeface="+mn-cs"/>
              </a:rPr>
              <a:t>renewable</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energy</a:t>
            </a:r>
            <a:r>
              <a:rPr lang="es-ES" sz="1200" kern="1200" baseline="0" dirty="0">
                <a:solidFill>
                  <a:schemeClr val="tx1"/>
                </a:solidFill>
                <a:effectLst/>
                <a:latin typeface="Arial" charset="0"/>
                <a:ea typeface="+mn-ea"/>
                <a:cs typeface="+mn-cs"/>
              </a:rPr>
              <a:t>, and it </a:t>
            </a:r>
            <a:r>
              <a:rPr lang="es-ES" sz="1200" kern="1200" baseline="0" dirty="0" err="1">
                <a:solidFill>
                  <a:schemeClr val="tx1"/>
                </a:solidFill>
                <a:effectLst/>
                <a:latin typeface="Arial" charset="0"/>
                <a:ea typeface="+mn-ea"/>
                <a:cs typeface="+mn-cs"/>
              </a:rPr>
              <a:t>is</a:t>
            </a:r>
            <a:r>
              <a:rPr lang="es-ES" sz="1200" kern="1200" baseline="0" dirty="0">
                <a:solidFill>
                  <a:schemeClr val="tx1"/>
                </a:solidFill>
                <a:effectLst/>
                <a:latin typeface="Arial" charset="0"/>
                <a:ea typeface="+mn-ea"/>
                <a:cs typeface="+mn-cs"/>
              </a:rPr>
              <a:t> </a:t>
            </a:r>
            <a:r>
              <a:rPr lang="es-ES" sz="1200" kern="1200" baseline="0" dirty="0" err="1">
                <a:solidFill>
                  <a:schemeClr val="tx1"/>
                </a:solidFill>
                <a:effectLst/>
                <a:latin typeface="Arial" charset="0"/>
                <a:ea typeface="+mn-ea"/>
                <a:cs typeface="+mn-cs"/>
              </a:rPr>
              <a:t>key</a:t>
            </a:r>
            <a:r>
              <a:rPr lang="es-ES" sz="1200" kern="1200" baseline="0" dirty="0">
                <a:solidFill>
                  <a:schemeClr val="tx1"/>
                </a:solidFill>
                <a:effectLst/>
                <a:latin typeface="Arial" charset="0"/>
                <a:ea typeface="+mn-ea"/>
                <a:cs typeface="+mn-cs"/>
              </a:rPr>
              <a:t> to </a:t>
            </a:r>
            <a:r>
              <a:rPr lang="es-ES" sz="1200" kern="1200" baseline="0" dirty="0" err="1">
                <a:solidFill>
                  <a:schemeClr val="tx1"/>
                </a:solidFill>
                <a:effectLst/>
                <a:latin typeface="Arial" charset="0"/>
                <a:ea typeface="+mn-ea"/>
                <a:cs typeface="+mn-cs"/>
              </a:rPr>
              <a:t>achieve</a:t>
            </a:r>
            <a:r>
              <a:rPr lang="es-ES" sz="1200" kern="1200" baseline="0" dirty="0">
                <a:solidFill>
                  <a:schemeClr val="tx1"/>
                </a:solidFill>
                <a:effectLst/>
                <a:latin typeface="Arial" charset="0"/>
                <a:ea typeface="+mn-ea"/>
                <a:cs typeface="+mn-cs"/>
              </a:rPr>
              <a:t> </a:t>
            </a:r>
            <a:r>
              <a:rPr lang="en-US" altLang="en-US" dirty="0"/>
              <a:t>the EU’s 20% renewable energy target for 2020 according to the Renewable Energy Directive.</a:t>
            </a:r>
            <a:r>
              <a:rPr lang="en-US" altLang="en-US" baseline="0" dirty="0"/>
              <a:t> In fact, </a:t>
            </a:r>
            <a:r>
              <a:rPr lang="es-ES" altLang="en-US" baseline="0" dirty="0"/>
              <a:t>in </a:t>
            </a:r>
            <a:r>
              <a:rPr lang="es-ES" altLang="en-US" baseline="0" dirty="0" err="1"/>
              <a:t>some</a:t>
            </a:r>
            <a:r>
              <a:rPr lang="es-ES" altLang="en-US" baseline="0" dirty="0"/>
              <a:t> </a:t>
            </a:r>
            <a:r>
              <a:rPr lang="es-ES" altLang="en-US" baseline="0" dirty="0" err="1"/>
              <a:t>European</a:t>
            </a:r>
            <a:r>
              <a:rPr lang="es-ES" altLang="en-US" baseline="0" dirty="0"/>
              <a:t> </a:t>
            </a:r>
            <a:r>
              <a:rPr lang="es-ES" altLang="en-US" baseline="0" dirty="0" err="1"/>
              <a:t>countries</a:t>
            </a:r>
            <a:r>
              <a:rPr lang="es-ES" altLang="en-US" baseline="0" dirty="0"/>
              <a:t> </a:t>
            </a:r>
            <a:r>
              <a:rPr lang="es-ES" altLang="en-US" baseline="0" dirty="0" err="1"/>
              <a:t>minihidraulics</a:t>
            </a:r>
            <a:r>
              <a:rPr lang="es-ES" altLang="en-US" baseline="0" dirty="0"/>
              <a:t> are </a:t>
            </a:r>
            <a:r>
              <a:rPr lang="es-ES" altLang="en-US" baseline="0" dirty="0" err="1"/>
              <a:t>expected</a:t>
            </a:r>
            <a:r>
              <a:rPr lang="es-ES" altLang="en-US" baseline="0" dirty="0"/>
              <a:t> to </a:t>
            </a:r>
            <a:r>
              <a:rPr lang="es-ES" altLang="en-US" baseline="0" dirty="0" err="1"/>
              <a:t>increase</a:t>
            </a:r>
            <a:r>
              <a:rPr lang="es-ES" altLang="en-US" baseline="0" dirty="0"/>
              <a:t> up to 40% to </a:t>
            </a:r>
            <a:r>
              <a:rPr lang="es-ES" altLang="en-US" baseline="0" dirty="0" err="1"/>
              <a:t>achieve</a:t>
            </a:r>
            <a:r>
              <a:rPr lang="es-ES" altLang="en-US" baseline="0" dirty="0"/>
              <a:t> </a:t>
            </a:r>
            <a:r>
              <a:rPr lang="es-ES" altLang="en-US" baseline="0" dirty="0" err="1"/>
              <a:t>this</a:t>
            </a:r>
            <a:r>
              <a:rPr lang="es-ES" altLang="en-US" baseline="0" dirty="0"/>
              <a:t> target. </a:t>
            </a:r>
          </a:p>
          <a:p>
            <a:pPr marL="0" marR="0" lvl="0" indent="0" algn="l" defTabSz="978215" rtl="0" eaLnBrk="0" fontAlgn="base" latinLnBrk="0" hangingPunct="0">
              <a:lnSpc>
                <a:spcPct val="100000"/>
              </a:lnSpc>
              <a:spcBef>
                <a:spcPct val="30000"/>
              </a:spcBef>
              <a:spcAft>
                <a:spcPct val="0"/>
              </a:spcAft>
              <a:buClrTx/>
              <a:buSzTx/>
              <a:buFontTx/>
              <a:buNone/>
              <a:tabLst/>
              <a:defRPr/>
            </a:pPr>
            <a:endParaRPr lang="es-ES" baseline="0" dirty="0"/>
          </a:p>
          <a:p>
            <a:r>
              <a:rPr lang="es-ES" baseline="0" dirty="0"/>
              <a:t>And </a:t>
            </a:r>
            <a:r>
              <a:rPr lang="es-ES" baseline="0" dirty="0" err="1"/>
              <a:t>this</a:t>
            </a:r>
            <a:r>
              <a:rPr lang="es-ES" baseline="0" dirty="0"/>
              <a:t> </a:t>
            </a:r>
            <a:r>
              <a:rPr lang="es-ES" baseline="0" dirty="0" err="1"/>
              <a:t>trend</a:t>
            </a:r>
            <a:r>
              <a:rPr lang="es-ES" baseline="0" dirty="0"/>
              <a:t> </a:t>
            </a:r>
            <a:r>
              <a:rPr lang="es-ES" baseline="0" dirty="0" err="1"/>
              <a:t>is</a:t>
            </a:r>
            <a:r>
              <a:rPr lang="es-ES" baseline="0" dirty="0"/>
              <a:t> </a:t>
            </a:r>
            <a:r>
              <a:rPr lang="es-ES" baseline="0" dirty="0" err="1"/>
              <a:t>not</a:t>
            </a:r>
            <a:r>
              <a:rPr lang="es-ES" baseline="0" dirty="0"/>
              <a:t> </a:t>
            </a:r>
            <a:r>
              <a:rPr lang="es-ES" baseline="0" dirty="0" err="1"/>
              <a:t>only</a:t>
            </a:r>
            <a:r>
              <a:rPr lang="es-ES" baseline="0" dirty="0"/>
              <a:t> in </a:t>
            </a:r>
            <a:r>
              <a:rPr lang="es-ES" baseline="0" dirty="0" err="1"/>
              <a:t>Europe</a:t>
            </a:r>
            <a:r>
              <a:rPr lang="es-ES" baseline="0" dirty="0"/>
              <a:t>, </a:t>
            </a:r>
            <a:r>
              <a:rPr lang="es-ES" baseline="0" dirty="0" err="1"/>
              <a:t>we</a:t>
            </a:r>
            <a:r>
              <a:rPr lang="es-ES" baseline="0" dirty="0"/>
              <a:t> </a:t>
            </a:r>
            <a:r>
              <a:rPr lang="es-ES" baseline="0" dirty="0" err="1"/>
              <a:t>expect</a:t>
            </a:r>
            <a:r>
              <a:rPr lang="es-ES" baseline="0" dirty="0"/>
              <a:t> a </a:t>
            </a:r>
            <a:r>
              <a:rPr lang="es-ES" baseline="0" dirty="0" err="1"/>
              <a:t>worldwide</a:t>
            </a:r>
            <a:r>
              <a:rPr lang="es-ES" baseline="0" dirty="0"/>
              <a:t> </a:t>
            </a:r>
            <a:r>
              <a:rPr lang="es-ES" baseline="0" dirty="0" err="1"/>
              <a:t>hydropower</a:t>
            </a:r>
            <a:r>
              <a:rPr lang="es-ES" baseline="0" dirty="0"/>
              <a:t> boom . </a:t>
            </a:r>
            <a:r>
              <a:rPr lang="en-US" dirty="0"/>
              <a:t>This maps shows the distribution of future hydropower projects. In</a:t>
            </a:r>
            <a:r>
              <a:rPr lang="en-US" baseline="0" dirty="0"/>
              <a:t> blue, dams </a:t>
            </a:r>
            <a:r>
              <a:rPr lang="en-US" dirty="0"/>
              <a:t>under construction, in red dams planned.</a:t>
            </a:r>
            <a:endParaRPr lang="en-US" altLang="en-US" baseline="0" dirty="0"/>
          </a:p>
          <a:p>
            <a:endParaRPr lang="en-US" altLang="en-US" baseline="0" dirty="0"/>
          </a:p>
        </p:txBody>
      </p:sp>
      <p:sp>
        <p:nvSpPr>
          <p:cNvPr id="4" name="3 Marcador de número de diapositiva"/>
          <p:cNvSpPr>
            <a:spLocks noGrp="1"/>
          </p:cNvSpPr>
          <p:nvPr>
            <p:ph type="sldNum" sz="quarter" idx="10"/>
          </p:nvPr>
        </p:nvSpPr>
        <p:spPr/>
        <p:txBody>
          <a:bodyPr/>
          <a:lstStyle/>
          <a:p>
            <a:fld id="{3485CD52-79F1-4133-B7DA-0D2AB44E0AEE}" type="slidenum">
              <a:rPr lang="nl-NL" smtClean="0"/>
              <a:pPr/>
              <a:t>10</a:t>
            </a:fld>
            <a:endParaRPr lang="nl-NL"/>
          </a:p>
        </p:txBody>
      </p:sp>
    </p:spTree>
    <p:extLst>
      <p:ext uri="{BB962C8B-B14F-4D97-AF65-F5344CB8AC3E}">
        <p14:creationId xmlns:p14="http://schemas.microsoft.com/office/powerpoint/2010/main" val="304129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200">
                <a:solidFill>
                  <a:srgbClr val="FFFF99"/>
                </a:solidFill>
                <a:latin typeface="AvantGarde Bk BT" pitchFamily="34" charset="0"/>
              </a:defRPr>
            </a:lvl1pPr>
            <a:lvl2pPr marL="794799" indent="-305692">
              <a:defRPr sz="2200">
                <a:solidFill>
                  <a:srgbClr val="FFFF99"/>
                </a:solidFill>
                <a:latin typeface="AvantGarde Bk BT" pitchFamily="34" charset="0"/>
              </a:defRPr>
            </a:lvl2pPr>
            <a:lvl3pPr marL="1222768" indent="-244553">
              <a:defRPr sz="2200">
                <a:solidFill>
                  <a:srgbClr val="FFFF99"/>
                </a:solidFill>
                <a:latin typeface="AvantGarde Bk BT" pitchFamily="34" charset="0"/>
              </a:defRPr>
            </a:lvl3pPr>
            <a:lvl4pPr marL="1711876" indent="-244553">
              <a:defRPr sz="2200">
                <a:solidFill>
                  <a:srgbClr val="FFFF99"/>
                </a:solidFill>
                <a:latin typeface="AvantGarde Bk BT" pitchFamily="34" charset="0"/>
              </a:defRPr>
            </a:lvl4pPr>
            <a:lvl5pPr marL="2200981" indent="-244553">
              <a:defRPr sz="2200">
                <a:solidFill>
                  <a:srgbClr val="FFFF99"/>
                </a:solidFill>
                <a:latin typeface="AvantGarde Bk BT" pitchFamily="34" charset="0"/>
              </a:defRPr>
            </a:lvl5pPr>
            <a:lvl6pPr marL="2690089"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6pPr>
            <a:lvl7pPr marL="3179196"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7pPr>
            <a:lvl8pPr marL="3668304"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8pPr>
            <a:lvl9pPr marL="4157411"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9pPr>
          </a:lstStyle>
          <a:p>
            <a:fld id="{945AEEC0-A357-404E-8496-F98060F7CCEE}" type="slidenum">
              <a:rPr lang="en-GB" altLang="en-US" sz="1300">
                <a:solidFill>
                  <a:schemeClr val="tx1"/>
                </a:solidFill>
                <a:latin typeface="Times New Roman" pitchFamily="18" charset="0"/>
              </a:rPr>
              <a:pPr/>
              <a:t>11</a:t>
            </a:fld>
            <a:endParaRPr lang="en-GB" altLang="en-US" sz="1300" dirty="0">
              <a:solidFill>
                <a:schemeClr val="tx1"/>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endParaRPr lang="en-GB" altLang="en-US" baseline="0" dirty="0"/>
          </a:p>
          <a:p>
            <a:r>
              <a:rPr lang="en-GB" altLang="en-US" baseline="0" dirty="0"/>
              <a:t>Over time we have considerably fragmented our rivers…1860</a:t>
            </a:r>
          </a:p>
          <a:p>
            <a:endParaRPr lang="en-GB" altLang="en-US" dirty="0"/>
          </a:p>
        </p:txBody>
      </p:sp>
    </p:spTree>
    <p:extLst>
      <p:ext uri="{BB962C8B-B14F-4D97-AF65-F5344CB8AC3E}">
        <p14:creationId xmlns:p14="http://schemas.microsoft.com/office/powerpoint/2010/main" val="9807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200">
                <a:solidFill>
                  <a:srgbClr val="FFFF99"/>
                </a:solidFill>
                <a:latin typeface="AvantGarde Bk BT" pitchFamily="34" charset="0"/>
              </a:defRPr>
            </a:lvl1pPr>
            <a:lvl2pPr marL="794799" indent="-305692">
              <a:defRPr sz="2200">
                <a:solidFill>
                  <a:srgbClr val="FFFF99"/>
                </a:solidFill>
                <a:latin typeface="AvantGarde Bk BT" pitchFamily="34" charset="0"/>
              </a:defRPr>
            </a:lvl2pPr>
            <a:lvl3pPr marL="1222768" indent="-244553">
              <a:defRPr sz="2200">
                <a:solidFill>
                  <a:srgbClr val="FFFF99"/>
                </a:solidFill>
                <a:latin typeface="AvantGarde Bk BT" pitchFamily="34" charset="0"/>
              </a:defRPr>
            </a:lvl3pPr>
            <a:lvl4pPr marL="1711876" indent="-244553">
              <a:defRPr sz="2200">
                <a:solidFill>
                  <a:srgbClr val="FFFF99"/>
                </a:solidFill>
                <a:latin typeface="AvantGarde Bk BT" pitchFamily="34" charset="0"/>
              </a:defRPr>
            </a:lvl4pPr>
            <a:lvl5pPr marL="2200981" indent="-244553">
              <a:defRPr sz="2200">
                <a:solidFill>
                  <a:srgbClr val="FFFF99"/>
                </a:solidFill>
                <a:latin typeface="AvantGarde Bk BT" pitchFamily="34" charset="0"/>
              </a:defRPr>
            </a:lvl5pPr>
            <a:lvl6pPr marL="2690089"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6pPr>
            <a:lvl7pPr marL="3179196"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7pPr>
            <a:lvl8pPr marL="3668304"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8pPr>
            <a:lvl9pPr marL="4157411"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9pPr>
          </a:lstStyle>
          <a:p>
            <a:fld id="{945AEEC0-A357-404E-8496-F98060F7CCEE}" type="slidenum">
              <a:rPr lang="en-GB" altLang="en-US" sz="1300">
                <a:solidFill>
                  <a:schemeClr val="tx1"/>
                </a:solidFill>
                <a:latin typeface="Times New Roman" pitchFamily="18" charset="0"/>
              </a:rPr>
              <a:pPr/>
              <a:t>12</a:t>
            </a:fld>
            <a:endParaRPr lang="en-GB" altLang="en-US" sz="1300" dirty="0">
              <a:solidFill>
                <a:schemeClr val="tx1"/>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endParaRPr lang="en-GB" altLang="en-US" baseline="0" dirty="0"/>
          </a:p>
          <a:p>
            <a:r>
              <a:rPr lang="en-GB" altLang="en-US" baseline="0" dirty="0"/>
              <a:t>Over time we have considerably fragmented our rivers…1860</a:t>
            </a:r>
          </a:p>
          <a:p>
            <a:endParaRPr lang="en-GB" altLang="en-US" dirty="0"/>
          </a:p>
        </p:txBody>
      </p:sp>
    </p:spTree>
    <p:extLst>
      <p:ext uri="{BB962C8B-B14F-4D97-AF65-F5344CB8AC3E}">
        <p14:creationId xmlns:p14="http://schemas.microsoft.com/office/powerpoint/2010/main" val="75639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200">
                <a:solidFill>
                  <a:srgbClr val="FFFF99"/>
                </a:solidFill>
                <a:latin typeface="AvantGarde Bk BT" pitchFamily="34" charset="0"/>
              </a:defRPr>
            </a:lvl1pPr>
            <a:lvl2pPr marL="794799" indent="-305692">
              <a:defRPr sz="2200">
                <a:solidFill>
                  <a:srgbClr val="FFFF99"/>
                </a:solidFill>
                <a:latin typeface="AvantGarde Bk BT" pitchFamily="34" charset="0"/>
              </a:defRPr>
            </a:lvl2pPr>
            <a:lvl3pPr marL="1222768" indent="-244553">
              <a:defRPr sz="2200">
                <a:solidFill>
                  <a:srgbClr val="FFFF99"/>
                </a:solidFill>
                <a:latin typeface="AvantGarde Bk BT" pitchFamily="34" charset="0"/>
              </a:defRPr>
            </a:lvl3pPr>
            <a:lvl4pPr marL="1711876" indent="-244553">
              <a:defRPr sz="2200">
                <a:solidFill>
                  <a:srgbClr val="FFFF99"/>
                </a:solidFill>
                <a:latin typeface="AvantGarde Bk BT" pitchFamily="34" charset="0"/>
              </a:defRPr>
            </a:lvl4pPr>
            <a:lvl5pPr marL="2200981" indent="-244553">
              <a:defRPr sz="2200">
                <a:solidFill>
                  <a:srgbClr val="FFFF99"/>
                </a:solidFill>
                <a:latin typeface="AvantGarde Bk BT" pitchFamily="34" charset="0"/>
              </a:defRPr>
            </a:lvl5pPr>
            <a:lvl6pPr marL="2690089"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6pPr>
            <a:lvl7pPr marL="3179196"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7pPr>
            <a:lvl8pPr marL="3668304"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8pPr>
            <a:lvl9pPr marL="4157411"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9pPr>
          </a:lstStyle>
          <a:p>
            <a:fld id="{945AEEC0-A357-404E-8496-F98060F7CCEE}" type="slidenum">
              <a:rPr lang="en-GB" altLang="en-US" sz="1300">
                <a:solidFill>
                  <a:schemeClr val="tx1"/>
                </a:solidFill>
                <a:latin typeface="Times New Roman" pitchFamily="18" charset="0"/>
              </a:rPr>
              <a:pPr/>
              <a:t>13</a:t>
            </a:fld>
            <a:endParaRPr lang="en-GB" altLang="en-US" sz="1300" dirty="0">
              <a:solidFill>
                <a:schemeClr val="tx1"/>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endParaRPr lang="en-GB" altLang="en-US" baseline="0" dirty="0"/>
          </a:p>
          <a:p>
            <a:r>
              <a:rPr lang="en-GB" altLang="en-US" baseline="0" dirty="0"/>
              <a:t>Over time we have considerably fragmented our rivers…1860</a:t>
            </a:r>
          </a:p>
          <a:p>
            <a:endParaRPr lang="en-GB" altLang="en-US" dirty="0"/>
          </a:p>
        </p:txBody>
      </p:sp>
    </p:spTree>
    <p:extLst>
      <p:ext uri="{BB962C8B-B14F-4D97-AF65-F5344CB8AC3E}">
        <p14:creationId xmlns:p14="http://schemas.microsoft.com/office/powerpoint/2010/main" val="5363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200">
                <a:solidFill>
                  <a:srgbClr val="FFFF99"/>
                </a:solidFill>
                <a:latin typeface="AvantGarde Bk BT" pitchFamily="34" charset="0"/>
              </a:defRPr>
            </a:lvl1pPr>
            <a:lvl2pPr marL="794799" indent="-305692">
              <a:defRPr sz="2200">
                <a:solidFill>
                  <a:srgbClr val="FFFF99"/>
                </a:solidFill>
                <a:latin typeface="AvantGarde Bk BT" pitchFamily="34" charset="0"/>
              </a:defRPr>
            </a:lvl2pPr>
            <a:lvl3pPr marL="1222768" indent="-244553">
              <a:defRPr sz="2200">
                <a:solidFill>
                  <a:srgbClr val="FFFF99"/>
                </a:solidFill>
                <a:latin typeface="AvantGarde Bk BT" pitchFamily="34" charset="0"/>
              </a:defRPr>
            </a:lvl3pPr>
            <a:lvl4pPr marL="1711876" indent="-244553">
              <a:defRPr sz="2200">
                <a:solidFill>
                  <a:srgbClr val="FFFF99"/>
                </a:solidFill>
                <a:latin typeface="AvantGarde Bk BT" pitchFamily="34" charset="0"/>
              </a:defRPr>
            </a:lvl4pPr>
            <a:lvl5pPr marL="2200981" indent="-244553">
              <a:defRPr sz="2200">
                <a:solidFill>
                  <a:srgbClr val="FFFF99"/>
                </a:solidFill>
                <a:latin typeface="AvantGarde Bk BT" pitchFamily="34" charset="0"/>
              </a:defRPr>
            </a:lvl5pPr>
            <a:lvl6pPr marL="2690089"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6pPr>
            <a:lvl7pPr marL="3179196"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7pPr>
            <a:lvl8pPr marL="3668304"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8pPr>
            <a:lvl9pPr marL="4157411" indent="-244553" eaLnBrk="0" fontAlgn="base" hangingPunct="0">
              <a:lnSpc>
                <a:spcPct val="85000"/>
              </a:lnSpc>
              <a:spcBef>
                <a:spcPct val="0"/>
              </a:spcBef>
              <a:spcAft>
                <a:spcPct val="0"/>
              </a:spcAft>
              <a:buFont typeface="Wingdings" pitchFamily="2" charset="2"/>
              <a:buChar char="Ø"/>
              <a:defRPr sz="2200">
                <a:solidFill>
                  <a:srgbClr val="FFFF99"/>
                </a:solidFill>
                <a:latin typeface="AvantGarde Bk BT" pitchFamily="34" charset="0"/>
              </a:defRPr>
            </a:lvl9pPr>
          </a:lstStyle>
          <a:p>
            <a:fld id="{945AEEC0-A357-404E-8496-F98060F7CCEE}" type="slidenum">
              <a:rPr lang="en-GB" altLang="en-US" sz="1300">
                <a:solidFill>
                  <a:schemeClr val="tx1"/>
                </a:solidFill>
                <a:latin typeface="Times New Roman" pitchFamily="18" charset="0"/>
              </a:rPr>
              <a:pPr/>
              <a:t>14</a:t>
            </a:fld>
            <a:endParaRPr lang="en-GB" altLang="en-US" sz="1300" dirty="0">
              <a:solidFill>
                <a:schemeClr val="tx1"/>
              </a:solidFill>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endParaRPr lang="en-GB" altLang="en-US" baseline="0" dirty="0"/>
          </a:p>
          <a:p>
            <a:r>
              <a:rPr lang="en-GB" altLang="en-US" baseline="0" dirty="0"/>
              <a:t>Over time we have considerably fragmented our rivers…1860</a:t>
            </a:r>
          </a:p>
          <a:p>
            <a:endParaRPr lang="en-GB" altLang="en-US" dirty="0"/>
          </a:p>
        </p:txBody>
      </p:sp>
    </p:spTree>
    <p:extLst>
      <p:ext uri="{BB962C8B-B14F-4D97-AF65-F5344CB8AC3E}">
        <p14:creationId xmlns:p14="http://schemas.microsoft.com/office/powerpoint/2010/main" val="88858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yet, these images are still incomplete! We do not yet fully understand the complete picture of the number of barriers within our rivers. </a:t>
            </a:r>
          </a:p>
        </p:txBody>
      </p:sp>
      <p:sp>
        <p:nvSpPr>
          <p:cNvPr id="4" name="Slide Number Placeholder 3"/>
          <p:cNvSpPr>
            <a:spLocks noGrp="1"/>
          </p:cNvSpPr>
          <p:nvPr>
            <p:ph type="sldNum" sz="quarter" idx="5"/>
          </p:nvPr>
        </p:nvSpPr>
        <p:spPr/>
        <p:txBody>
          <a:bodyPr/>
          <a:lstStyle/>
          <a:p>
            <a:fld id="{0A6F6EFF-F8D5-E745-9C9E-D6270139B978}" type="slidenum">
              <a:rPr lang="en-US" smtClean="0"/>
              <a:t>16</a:t>
            </a:fld>
            <a:endParaRPr lang="en-US"/>
          </a:p>
        </p:txBody>
      </p:sp>
    </p:spTree>
    <p:extLst>
      <p:ext uri="{BB962C8B-B14F-4D97-AF65-F5344CB8AC3E}">
        <p14:creationId xmlns:p14="http://schemas.microsoft.com/office/powerpoint/2010/main" val="306948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national databases that provide some insight</a:t>
            </a:r>
          </a:p>
        </p:txBody>
      </p:sp>
      <p:sp>
        <p:nvSpPr>
          <p:cNvPr id="4" name="Slide Number Placeholder 3"/>
          <p:cNvSpPr>
            <a:spLocks noGrp="1"/>
          </p:cNvSpPr>
          <p:nvPr>
            <p:ph type="sldNum" sz="quarter" idx="5"/>
          </p:nvPr>
        </p:nvSpPr>
        <p:spPr/>
        <p:txBody>
          <a:bodyPr/>
          <a:lstStyle/>
          <a:p>
            <a:fld id="{0A6F6EFF-F8D5-E745-9C9E-D6270139B978}" type="slidenum">
              <a:rPr lang="en-US" smtClean="0"/>
              <a:t>17</a:t>
            </a:fld>
            <a:endParaRPr lang="en-US"/>
          </a:p>
        </p:txBody>
      </p:sp>
    </p:spTree>
    <p:extLst>
      <p:ext uri="{BB962C8B-B14F-4D97-AF65-F5344CB8AC3E}">
        <p14:creationId xmlns:p14="http://schemas.microsoft.com/office/powerpoint/2010/main" val="3868913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regional data</a:t>
            </a:r>
          </a:p>
        </p:txBody>
      </p:sp>
      <p:sp>
        <p:nvSpPr>
          <p:cNvPr id="4" name="Slide Number Placeholder 3"/>
          <p:cNvSpPr>
            <a:spLocks noGrp="1"/>
          </p:cNvSpPr>
          <p:nvPr>
            <p:ph type="sldNum" sz="quarter" idx="5"/>
          </p:nvPr>
        </p:nvSpPr>
        <p:spPr/>
        <p:txBody>
          <a:bodyPr/>
          <a:lstStyle/>
          <a:p>
            <a:fld id="{0A6F6EFF-F8D5-E745-9C9E-D6270139B978}" type="slidenum">
              <a:rPr lang="en-US" smtClean="0"/>
              <a:t>18</a:t>
            </a:fld>
            <a:endParaRPr lang="en-US"/>
          </a:p>
        </p:txBody>
      </p:sp>
    </p:spTree>
    <p:extLst>
      <p:ext uri="{BB962C8B-B14F-4D97-AF65-F5344CB8AC3E}">
        <p14:creationId xmlns:p14="http://schemas.microsoft.com/office/powerpoint/2010/main" val="240965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have been thousand of barrier already removed thanks to initiatives like Dam Removal Europe!</a:t>
            </a:r>
          </a:p>
        </p:txBody>
      </p:sp>
      <p:sp>
        <p:nvSpPr>
          <p:cNvPr id="4" name="Slide Number Placeholder 3"/>
          <p:cNvSpPr>
            <a:spLocks noGrp="1"/>
          </p:cNvSpPr>
          <p:nvPr>
            <p:ph type="sldNum" sz="quarter" idx="5"/>
          </p:nvPr>
        </p:nvSpPr>
        <p:spPr/>
        <p:txBody>
          <a:bodyPr/>
          <a:lstStyle/>
          <a:p>
            <a:fld id="{0A6F6EFF-F8D5-E745-9C9E-D6270139B978}" type="slidenum">
              <a:rPr lang="en-US" smtClean="0"/>
              <a:t>19</a:t>
            </a:fld>
            <a:endParaRPr lang="en-US"/>
          </a:p>
        </p:txBody>
      </p:sp>
    </p:spTree>
    <p:extLst>
      <p:ext uri="{BB962C8B-B14F-4D97-AF65-F5344CB8AC3E}">
        <p14:creationId xmlns:p14="http://schemas.microsoft.com/office/powerpoint/2010/main" val="42982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fact remains that we don’t understand the full magnitude of the problem. And without knowing where these barriers are, we cannot properly manage or assess our rivers. Old and forgotten barriers are just as impactful as the big structures we see in the images shown. But big national databases and regional databases do not have this type of information because many times these barriers and structures are put into place by various people or companies without having to relay that information to anyone. </a:t>
            </a:r>
          </a:p>
        </p:txBody>
      </p:sp>
      <p:sp>
        <p:nvSpPr>
          <p:cNvPr id="4" name="Slide Number Placeholder 3"/>
          <p:cNvSpPr>
            <a:spLocks noGrp="1"/>
          </p:cNvSpPr>
          <p:nvPr>
            <p:ph type="sldNum" sz="quarter" idx="5"/>
          </p:nvPr>
        </p:nvSpPr>
        <p:spPr/>
        <p:txBody>
          <a:bodyPr/>
          <a:lstStyle/>
          <a:p>
            <a:fld id="{0A6F6EFF-F8D5-E745-9C9E-D6270139B978}" type="slidenum">
              <a:rPr lang="en-US" smtClean="0"/>
              <a:t>20</a:t>
            </a:fld>
            <a:endParaRPr lang="en-US"/>
          </a:p>
        </p:txBody>
      </p:sp>
    </p:spTree>
    <p:extLst>
      <p:ext uri="{BB962C8B-B14F-4D97-AF65-F5344CB8AC3E}">
        <p14:creationId xmlns:p14="http://schemas.microsoft.com/office/powerpoint/2010/main" val="94054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who is involved in this project</a:t>
            </a:r>
          </a:p>
        </p:txBody>
      </p:sp>
      <p:sp>
        <p:nvSpPr>
          <p:cNvPr id="4" name="Slide Number Placeholder 3"/>
          <p:cNvSpPr>
            <a:spLocks noGrp="1"/>
          </p:cNvSpPr>
          <p:nvPr>
            <p:ph type="sldNum" sz="quarter" idx="5"/>
          </p:nvPr>
        </p:nvSpPr>
        <p:spPr/>
        <p:txBody>
          <a:bodyPr/>
          <a:lstStyle/>
          <a:p>
            <a:fld id="{0A6F6EFF-F8D5-E745-9C9E-D6270139B978}" type="slidenum">
              <a:rPr lang="en-US" smtClean="0"/>
              <a:t>2</a:t>
            </a:fld>
            <a:endParaRPr lang="en-US"/>
          </a:p>
        </p:txBody>
      </p:sp>
    </p:spTree>
    <p:extLst>
      <p:ext uri="{BB962C8B-B14F-4D97-AF65-F5344CB8AC3E}">
        <p14:creationId xmlns:p14="http://schemas.microsoft.com/office/powerpoint/2010/main" val="3643938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where we need the help of our citizen scientists. We would like to record those “missing barriers”</a:t>
            </a:r>
          </a:p>
        </p:txBody>
      </p:sp>
      <p:sp>
        <p:nvSpPr>
          <p:cNvPr id="4" name="Slide Number Placeholder 3"/>
          <p:cNvSpPr>
            <a:spLocks noGrp="1"/>
          </p:cNvSpPr>
          <p:nvPr>
            <p:ph type="sldNum" sz="quarter" idx="5"/>
          </p:nvPr>
        </p:nvSpPr>
        <p:spPr/>
        <p:txBody>
          <a:bodyPr/>
          <a:lstStyle/>
          <a:p>
            <a:fld id="{0A6F6EFF-F8D5-E745-9C9E-D6270139B978}" type="slidenum">
              <a:rPr lang="en-US" smtClean="0"/>
              <a:t>21</a:t>
            </a:fld>
            <a:endParaRPr lang="en-US"/>
          </a:p>
        </p:txBody>
      </p:sp>
    </p:spTree>
    <p:extLst>
      <p:ext uri="{BB962C8B-B14F-4D97-AF65-F5344CB8AC3E}">
        <p14:creationId xmlns:p14="http://schemas.microsoft.com/office/powerpoint/2010/main" val="2549481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For</a:t>
            </a:r>
            <a:r>
              <a:rPr lang="en-US" baseline="0" dirty="0"/>
              <a:t> the AMBER project, </a:t>
            </a:r>
            <a:r>
              <a:rPr lang="es-ES" baseline="0" dirty="0"/>
              <a:t>it </a:t>
            </a:r>
            <a:r>
              <a:rPr lang="es-ES" baseline="0" dirty="0" err="1"/>
              <a:t>is</a:t>
            </a:r>
            <a:r>
              <a:rPr lang="es-ES" baseline="0" dirty="0"/>
              <a:t> imposible to </a:t>
            </a:r>
            <a:r>
              <a:rPr lang="es-ES" baseline="0" dirty="0" err="1"/>
              <a:t>collect</a:t>
            </a:r>
            <a:r>
              <a:rPr lang="es-ES" baseline="0" dirty="0"/>
              <a:t> </a:t>
            </a:r>
            <a:r>
              <a:rPr lang="es-ES" baseline="0" dirty="0" err="1"/>
              <a:t>all</a:t>
            </a:r>
            <a:r>
              <a:rPr lang="es-ES" baseline="0" dirty="0"/>
              <a:t> </a:t>
            </a:r>
            <a:r>
              <a:rPr lang="es-ES" baseline="0" dirty="0" err="1"/>
              <a:t>the</a:t>
            </a:r>
            <a:r>
              <a:rPr lang="es-ES" baseline="0" dirty="0"/>
              <a:t> </a:t>
            </a:r>
            <a:r>
              <a:rPr lang="es-ES" baseline="0" dirty="0" err="1"/>
              <a:t>existing</a:t>
            </a:r>
            <a:r>
              <a:rPr lang="es-ES" baseline="0" dirty="0"/>
              <a:t> </a:t>
            </a:r>
            <a:r>
              <a:rPr lang="es-ES" baseline="0" dirty="0" err="1"/>
              <a:t>barriersin</a:t>
            </a:r>
            <a:r>
              <a:rPr lang="es-ES" baseline="0" dirty="0"/>
              <a:t> </a:t>
            </a:r>
            <a:r>
              <a:rPr lang="es-ES" baseline="0" dirty="0" err="1"/>
              <a:t>all</a:t>
            </a:r>
            <a:r>
              <a:rPr lang="es-ES" baseline="0" dirty="0"/>
              <a:t> </a:t>
            </a:r>
            <a:r>
              <a:rPr lang="es-ES" baseline="0" dirty="0" err="1"/>
              <a:t>the</a:t>
            </a:r>
            <a:r>
              <a:rPr lang="es-ES" baseline="0" dirty="0"/>
              <a:t> </a:t>
            </a:r>
            <a:r>
              <a:rPr lang="es-ES" baseline="0" dirty="0" err="1"/>
              <a:t>rivers</a:t>
            </a:r>
            <a:r>
              <a:rPr lang="es-ES" baseline="0" dirty="0"/>
              <a:t> in </a:t>
            </a:r>
            <a:r>
              <a:rPr lang="es-ES" baseline="0" dirty="0" err="1"/>
              <a:t>all</a:t>
            </a:r>
            <a:r>
              <a:rPr lang="es-ES" baseline="0" dirty="0"/>
              <a:t> </a:t>
            </a:r>
            <a:r>
              <a:rPr lang="es-ES" baseline="0" dirty="0" err="1"/>
              <a:t>the</a:t>
            </a:r>
            <a:r>
              <a:rPr lang="es-ES" baseline="0" dirty="0"/>
              <a:t> </a:t>
            </a:r>
            <a:r>
              <a:rPr lang="es-ES" baseline="0" dirty="0" err="1"/>
              <a:t>European</a:t>
            </a:r>
            <a:r>
              <a:rPr lang="es-ES" baseline="0" dirty="0"/>
              <a:t> </a:t>
            </a:r>
            <a:r>
              <a:rPr lang="es-ES" baseline="0" dirty="0" err="1"/>
              <a:t>acountries</a:t>
            </a:r>
            <a:r>
              <a:rPr lang="es-ES" baseline="0" dirty="0"/>
              <a:t>, and </a:t>
            </a:r>
            <a:r>
              <a:rPr lang="es-ES" baseline="0" dirty="0" err="1"/>
              <a:t>therefore</a:t>
            </a:r>
            <a:r>
              <a:rPr lang="es-ES" baseline="0" dirty="0"/>
              <a:t>, </a:t>
            </a:r>
            <a:r>
              <a:rPr lang="es-ES" baseline="0" dirty="0" err="1"/>
              <a:t>the</a:t>
            </a:r>
            <a:r>
              <a:rPr lang="es-ES" baseline="0" dirty="0"/>
              <a:t> </a:t>
            </a:r>
            <a:r>
              <a:rPr lang="es-ES" baseline="0" dirty="0" err="1"/>
              <a:t>citizens</a:t>
            </a:r>
            <a:r>
              <a:rPr lang="es-ES" baseline="0" dirty="0"/>
              <a:t> </a:t>
            </a:r>
            <a:r>
              <a:rPr lang="es-ES" baseline="0" dirty="0" err="1"/>
              <a:t>contribution</a:t>
            </a:r>
            <a:r>
              <a:rPr lang="es-ES" baseline="0" dirty="0"/>
              <a:t> </a:t>
            </a:r>
            <a:r>
              <a:rPr lang="es-ES" baseline="0" dirty="0" err="1"/>
              <a:t>is</a:t>
            </a:r>
            <a:r>
              <a:rPr lang="es-ES" baseline="0" dirty="0"/>
              <a:t> crucial. </a:t>
            </a:r>
            <a:r>
              <a:rPr lang="en-US" dirty="0"/>
              <a:t>This application is already</a:t>
            </a:r>
            <a:r>
              <a:rPr lang="en-US" baseline="0" dirty="0"/>
              <a:t> </a:t>
            </a:r>
            <a:r>
              <a:rPr lang="en-US" dirty="0"/>
              <a:t>translated into 9 languages, and can be downloaded from Play store &amp; app store for both Android and Apple, respectively. If you would</a:t>
            </a:r>
            <a:r>
              <a:rPr lang="en-US" baseline="0" dirty="0"/>
              <a:t> like it to be translated into your own language, please do not hesitate to contact AMBER. </a:t>
            </a:r>
            <a:endParaRPr lang="es-ES" dirty="0"/>
          </a:p>
        </p:txBody>
      </p:sp>
      <p:sp>
        <p:nvSpPr>
          <p:cNvPr id="4" name="Marcador de número de diapositiva 3"/>
          <p:cNvSpPr>
            <a:spLocks noGrp="1"/>
          </p:cNvSpPr>
          <p:nvPr>
            <p:ph type="sldNum" sz="quarter" idx="10"/>
          </p:nvPr>
        </p:nvSpPr>
        <p:spPr/>
        <p:txBody>
          <a:bodyPr/>
          <a:lstStyle/>
          <a:p>
            <a:pPr>
              <a:defRPr/>
            </a:pPr>
            <a:fld id="{C91E9B5A-8873-4215-ACDC-B5D033A9FE06}" type="slidenum">
              <a:rPr lang="en-US" smtClean="0"/>
              <a:pPr>
                <a:defRPr/>
              </a:pPr>
              <a:t>22</a:t>
            </a:fld>
            <a:endParaRPr lang="en-US"/>
          </a:p>
        </p:txBody>
      </p:sp>
    </p:spTree>
    <p:extLst>
      <p:ext uri="{BB962C8B-B14F-4D97-AF65-F5344CB8AC3E}">
        <p14:creationId xmlns:p14="http://schemas.microsoft.com/office/powerpoint/2010/main" val="4290940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tracked some barriers across Europe! And some of our users are responsible for over 100 barriers tracked! </a:t>
            </a:r>
          </a:p>
        </p:txBody>
      </p:sp>
      <p:sp>
        <p:nvSpPr>
          <p:cNvPr id="4" name="Slide Number Placeholder 3"/>
          <p:cNvSpPr>
            <a:spLocks noGrp="1"/>
          </p:cNvSpPr>
          <p:nvPr>
            <p:ph type="sldNum" sz="quarter" idx="5"/>
          </p:nvPr>
        </p:nvSpPr>
        <p:spPr/>
        <p:txBody>
          <a:bodyPr/>
          <a:lstStyle/>
          <a:p>
            <a:fld id="{0A6F6EFF-F8D5-E745-9C9E-D6270139B978}" type="slidenum">
              <a:rPr lang="en-US" smtClean="0"/>
              <a:t>23</a:t>
            </a:fld>
            <a:endParaRPr lang="en-US"/>
          </a:p>
        </p:txBody>
      </p:sp>
    </p:spTree>
    <p:extLst>
      <p:ext uri="{BB962C8B-B14F-4D97-AF65-F5344CB8AC3E}">
        <p14:creationId xmlns:p14="http://schemas.microsoft.com/office/powerpoint/2010/main" val="841385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a:p>
            <a:pPr defTabSz="902971"/>
            <a:r>
              <a:rPr lang="en-GB" sz="1200" b="0" i="0" kern="1200" dirty="0">
                <a:solidFill>
                  <a:schemeClr val="tx1"/>
                </a:solidFill>
                <a:effectLst/>
                <a:latin typeface="Arial" charset="0"/>
                <a:ea typeface="+mn-ea"/>
                <a:cs typeface="+mn-cs"/>
              </a:rPr>
              <a:t>A first and preliminary version of the Atlas can be displayed in the AMBER website (Citizen Science Tab)</a:t>
            </a:r>
            <a:r>
              <a:rPr lang="en-GB" sz="1200" b="0" i="0" kern="1200" baseline="0" dirty="0">
                <a:solidFill>
                  <a:schemeClr val="tx1"/>
                </a:solidFill>
                <a:effectLst/>
                <a:latin typeface="Arial" charset="0"/>
                <a:ea typeface="+mn-ea"/>
                <a:cs typeface="+mn-cs"/>
              </a:rPr>
              <a:t> were you can see both the data recorded by citizens using the Barrier Tracker and also the institutional data. The data gathered by the app can help complete the missing data gap and provide an extra layer for environmental managers to understand the magnitude of the problem in their rivers. And by knowing where the barriers are, they can then work to remove the old ones, enhance the important ones and more efficiently manage our rivers!</a:t>
            </a:r>
            <a:endParaRPr lang="en-GB" dirty="0"/>
          </a:p>
        </p:txBody>
      </p:sp>
      <p:sp>
        <p:nvSpPr>
          <p:cNvPr id="4" name="Tijdelijke aanduiding voor dianummer 3"/>
          <p:cNvSpPr>
            <a:spLocks noGrp="1"/>
          </p:cNvSpPr>
          <p:nvPr>
            <p:ph type="sldNum" sz="quarter" idx="10"/>
          </p:nvPr>
        </p:nvSpPr>
        <p:spPr/>
        <p:txBody>
          <a:bodyPr/>
          <a:lstStyle/>
          <a:p>
            <a:fld id="{3485CD52-79F1-4133-B7DA-0D2AB44E0AEE}" type="slidenum">
              <a:rPr lang="nl-NL" smtClean="0"/>
              <a:t>24</a:t>
            </a:fld>
            <a:endParaRPr lang="nl-NL"/>
          </a:p>
        </p:txBody>
      </p:sp>
    </p:spTree>
    <p:extLst>
      <p:ext uri="{BB962C8B-B14F-4D97-AF65-F5344CB8AC3E}">
        <p14:creationId xmlns:p14="http://schemas.microsoft.com/office/powerpoint/2010/main" val="361517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help us in doing this! There is no way that we can cover all of Europe ourselves.</a:t>
            </a:r>
          </a:p>
        </p:txBody>
      </p:sp>
      <p:sp>
        <p:nvSpPr>
          <p:cNvPr id="4" name="Slide Number Placeholder 3"/>
          <p:cNvSpPr>
            <a:spLocks noGrp="1"/>
          </p:cNvSpPr>
          <p:nvPr>
            <p:ph type="sldNum" sz="quarter" idx="5"/>
          </p:nvPr>
        </p:nvSpPr>
        <p:spPr/>
        <p:txBody>
          <a:bodyPr/>
          <a:lstStyle/>
          <a:p>
            <a:fld id="{0A6F6EFF-F8D5-E745-9C9E-D6270139B978}" type="slidenum">
              <a:rPr lang="en-US" smtClean="0"/>
              <a:t>25</a:t>
            </a:fld>
            <a:endParaRPr lang="en-US"/>
          </a:p>
        </p:txBody>
      </p:sp>
    </p:spTree>
    <p:extLst>
      <p:ext uri="{BB962C8B-B14F-4D97-AF65-F5344CB8AC3E}">
        <p14:creationId xmlns:p14="http://schemas.microsoft.com/office/powerpoint/2010/main" val="642295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collaborating in this project because it is important to protect these veins of our earth. Here we can see just how prominent they are within our landscape and we depend so much on them for many of our resources—water, fish, recreational opportunities, birdlife, and so much more.</a:t>
            </a:r>
          </a:p>
        </p:txBody>
      </p:sp>
      <p:sp>
        <p:nvSpPr>
          <p:cNvPr id="4" name="Slide Number Placeholder 3"/>
          <p:cNvSpPr>
            <a:spLocks noGrp="1"/>
          </p:cNvSpPr>
          <p:nvPr>
            <p:ph type="sldNum" sz="quarter" idx="5"/>
          </p:nvPr>
        </p:nvSpPr>
        <p:spPr/>
        <p:txBody>
          <a:bodyPr/>
          <a:lstStyle/>
          <a:p>
            <a:fld id="{0A6F6EFF-F8D5-E745-9C9E-D6270139B978}" type="slidenum">
              <a:rPr lang="en-US" smtClean="0"/>
              <a:t>3</a:t>
            </a:fld>
            <a:endParaRPr lang="en-US"/>
          </a:p>
        </p:txBody>
      </p:sp>
    </p:spTree>
    <p:extLst>
      <p:ext uri="{BB962C8B-B14F-4D97-AF65-F5344CB8AC3E}">
        <p14:creationId xmlns:p14="http://schemas.microsoft.com/office/powerpoint/2010/main" val="162126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Tapajos</a:t>
            </a:r>
            <a:r>
              <a:rPr lang="nl-NL" baseline="0" dirty="0"/>
              <a:t> </a:t>
            </a:r>
            <a:r>
              <a:rPr lang="nl-NL" baseline="0" dirty="0" err="1"/>
              <a:t>river</a:t>
            </a:r>
            <a:r>
              <a:rPr lang="nl-NL" baseline="0" dirty="0"/>
              <a:t>, São </a:t>
            </a:r>
            <a:r>
              <a:rPr lang="nl-NL" baseline="0" dirty="0" err="1"/>
              <a:t>Simão</a:t>
            </a:r>
            <a:r>
              <a:rPr lang="nl-NL" baseline="0" dirty="0"/>
              <a:t> Falls</a:t>
            </a:r>
          </a:p>
          <a:p>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Free-flowing rivers are the freshwater equivalent of wilderness areas; however remaining free-flowing rivers are considered even rarer than terrestrial wildernesses and pressures on remaining free-flowing rivers threaten to accelerate the decline of freshwater species in many river systems. Actually, freshwater species have experienced nearly twice the decline of terrestrial or marine species. However, no global registry of free-flowing rivers exists to underpin monitoring of their status over time and to help catalyze their protection, particularly through influencing the major infrastructure decisions that undermine their viability and ability to deliver ecosystem services.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FB9B96C-B98B-472C-BD75-9FACA32A6E8A}" type="slidenum">
              <a:rPr lang="en-GB" smtClean="0"/>
              <a:t>4</a:t>
            </a:fld>
            <a:endParaRPr lang="en-GB"/>
          </a:p>
        </p:txBody>
      </p:sp>
    </p:spTree>
    <p:extLst>
      <p:ext uri="{BB962C8B-B14F-4D97-AF65-F5344CB8AC3E}">
        <p14:creationId xmlns:p14="http://schemas.microsoft.com/office/powerpoint/2010/main" val="217596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a:t>And some of the main obstructions for rivers are barriers like this large hydropower dam seen here. River barrier include dams, weirs, etc.</a:t>
            </a:r>
          </a:p>
          <a:p>
            <a:endParaRPr lang="en-US" dirty="0"/>
          </a:p>
        </p:txBody>
      </p:sp>
      <p:sp>
        <p:nvSpPr>
          <p:cNvPr id="4" name="Slide Number Placeholder 3"/>
          <p:cNvSpPr>
            <a:spLocks noGrp="1"/>
          </p:cNvSpPr>
          <p:nvPr>
            <p:ph type="sldNum" sz="quarter" idx="5"/>
          </p:nvPr>
        </p:nvSpPr>
        <p:spPr/>
        <p:txBody>
          <a:bodyPr/>
          <a:lstStyle/>
          <a:p>
            <a:fld id="{0A6F6EFF-F8D5-E745-9C9E-D6270139B978}" type="slidenum">
              <a:rPr lang="en-US" smtClean="0"/>
              <a:t>5</a:t>
            </a:fld>
            <a:endParaRPr lang="en-US"/>
          </a:p>
        </p:txBody>
      </p:sp>
    </p:spTree>
    <p:extLst>
      <p:ext uri="{BB962C8B-B14F-4D97-AF65-F5344CB8AC3E}">
        <p14:creationId xmlns:p14="http://schemas.microsoft.com/office/powerpoint/2010/main" val="368215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Why</a:t>
            </a:r>
            <a:r>
              <a:rPr lang="es-ES" dirty="0"/>
              <a:t> AMBER? It has </a:t>
            </a:r>
            <a:r>
              <a:rPr lang="es-ES" dirty="0" err="1"/>
              <a:t>been</a:t>
            </a:r>
            <a:r>
              <a:rPr lang="es-ES" dirty="0"/>
              <a:t> </a:t>
            </a:r>
            <a:r>
              <a:rPr lang="es-ES" dirty="0" err="1"/>
              <a:t>said</a:t>
            </a:r>
            <a:r>
              <a:rPr lang="es-ES" dirty="0"/>
              <a:t> </a:t>
            </a:r>
            <a:r>
              <a:rPr lang="es-ES" dirty="0" err="1"/>
              <a:t>that</a:t>
            </a:r>
            <a:r>
              <a:rPr lang="es-ES" dirty="0"/>
              <a:t> </a:t>
            </a:r>
            <a:r>
              <a:rPr lang="es-ES" dirty="0" err="1"/>
              <a:t>the</a:t>
            </a:r>
            <a:r>
              <a:rPr lang="es-ES" dirty="0"/>
              <a:t> </a:t>
            </a:r>
            <a:r>
              <a:rPr lang="es-ES" dirty="0" err="1"/>
              <a:t>main</a:t>
            </a:r>
            <a:r>
              <a:rPr lang="es-ES" dirty="0"/>
              <a:t> </a:t>
            </a:r>
            <a:r>
              <a:rPr lang="es-ES" dirty="0" err="1"/>
              <a:t>impacts</a:t>
            </a:r>
            <a:r>
              <a:rPr lang="es-ES" dirty="0"/>
              <a:t> </a:t>
            </a:r>
            <a:r>
              <a:rPr lang="es-ES" dirty="0" err="1"/>
              <a:t>that</a:t>
            </a:r>
            <a:r>
              <a:rPr lang="es-ES" dirty="0"/>
              <a:t> </a:t>
            </a:r>
            <a:r>
              <a:rPr lang="es-ES" dirty="0" err="1"/>
              <a:t>affect</a:t>
            </a:r>
            <a:r>
              <a:rPr lang="es-ES" dirty="0"/>
              <a:t>  </a:t>
            </a:r>
            <a:r>
              <a:rPr lang="es-ES" dirty="0" err="1"/>
              <a:t>fish</a:t>
            </a:r>
            <a:r>
              <a:rPr lang="es-ES" dirty="0"/>
              <a:t> in </a:t>
            </a:r>
            <a:r>
              <a:rPr lang="es-ES" dirty="0" err="1"/>
              <a:t>freshwater</a:t>
            </a:r>
            <a:r>
              <a:rPr lang="es-ES" dirty="0"/>
              <a:t> </a:t>
            </a:r>
            <a:r>
              <a:rPr lang="es-ES" dirty="0" err="1"/>
              <a:t>ecosystems</a:t>
            </a:r>
            <a:r>
              <a:rPr lang="es-ES" baseline="0" dirty="0"/>
              <a:t> </a:t>
            </a:r>
            <a:r>
              <a:rPr lang="es-ES" baseline="0" dirty="0" err="1"/>
              <a:t>begin</a:t>
            </a:r>
            <a:r>
              <a:rPr lang="es-ES" baseline="0" dirty="0"/>
              <a:t> </a:t>
            </a:r>
            <a:r>
              <a:rPr lang="es-ES" baseline="0" dirty="0" err="1"/>
              <a:t>with</a:t>
            </a:r>
            <a:r>
              <a:rPr lang="es-ES" baseline="0" dirty="0"/>
              <a:t> H.  </a:t>
            </a:r>
          </a:p>
          <a:p>
            <a:r>
              <a:rPr lang="es-ES" baseline="0" dirty="0" err="1"/>
              <a:t>Overexploitation</a:t>
            </a:r>
            <a:r>
              <a:rPr lang="es-ES" baseline="0" dirty="0"/>
              <a:t>, </a:t>
            </a:r>
            <a:r>
              <a:rPr lang="es-ES" baseline="0" dirty="0" err="1"/>
              <a:t>Harvest</a:t>
            </a:r>
            <a:endParaRPr lang="es-ES" baseline="0" dirty="0"/>
          </a:p>
          <a:p>
            <a:r>
              <a:rPr lang="es-ES" baseline="0" dirty="0" err="1"/>
              <a:t>Habitat</a:t>
            </a:r>
            <a:r>
              <a:rPr lang="es-ES" baseline="0" dirty="0"/>
              <a:t> </a:t>
            </a:r>
            <a:r>
              <a:rPr lang="es-ES" baseline="0" dirty="0" err="1"/>
              <a:t>Loss</a:t>
            </a:r>
            <a:endParaRPr lang="es-ES" baseline="0" dirty="0"/>
          </a:p>
          <a:p>
            <a:r>
              <a:rPr lang="es-ES" baseline="0" dirty="0" err="1"/>
              <a:t>Hatcheries</a:t>
            </a:r>
            <a:r>
              <a:rPr lang="es-ES" baseline="0" dirty="0"/>
              <a:t> (and </a:t>
            </a:r>
            <a:r>
              <a:rPr lang="es-ES" baseline="0" dirty="0" err="1"/>
              <a:t>perhaps</a:t>
            </a:r>
            <a:r>
              <a:rPr lang="es-ES" baseline="0" dirty="0"/>
              <a:t> more </a:t>
            </a:r>
            <a:r>
              <a:rPr lang="es-ES" baseline="0" dirty="0" err="1"/>
              <a:t>specifically</a:t>
            </a:r>
            <a:r>
              <a:rPr lang="es-ES" baseline="0" dirty="0"/>
              <a:t> IAS)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baseline="0" dirty="0"/>
              <a:t>And </a:t>
            </a:r>
            <a:r>
              <a:rPr lang="es-ES" baseline="0" dirty="0" err="1"/>
              <a:t>the</a:t>
            </a:r>
            <a:r>
              <a:rPr lang="es-ES" baseline="0" dirty="0"/>
              <a:t> </a:t>
            </a:r>
            <a:r>
              <a:rPr lang="es-ES" baseline="0" dirty="0" err="1"/>
              <a:t>last</a:t>
            </a:r>
            <a:r>
              <a:rPr lang="es-ES" baseline="0" dirty="0"/>
              <a:t> H, </a:t>
            </a:r>
            <a:r>
              <a:rPr lang="es-ES" baseline="0" dirty="0" err="1"/>
              <a:t>which</a:t>
            </a:r>
            <a:r>
              <a:rPr lang="es-ES" baseline="0" dirty="0"/>
              <a:t> </a:t>
            </a:r>
            <a:r>
              <a:rPr lang="es-ES" baseline="0" dirty="0" err="1"/>
              <a:t>is</a:t>
            </a:r>
            <a:r>
              <a:rPr lang="es-ES" baseline="0" dirty="0"/>
              <a:t> </a:t>
            </a:r>
            <a:r>
              <a:rPr lang="es-ES" baseline="0" dirty="0" err="1"/>
              <a:t>the</a:t>
            </a:r>
            <a:r>
              <a:rPr lang="es-ES" baseline="0" dirty="0"/>
              <a:t> </a:t>
            </a:r>
            <a:r>
              <a:rPr lang="es-ES" baseline="0" dirty="0" err="1"/>
              <a:t>subject</a:t>
            </a:r>
            <a:r>
              <a:rPr lang="es-ES" baseline="0" dirty="0"/>
              <a:t> of </a:t>
            </a:r>
            <a:r>
              <a:rPr lang="es-ES" baseline="0" dirty="0" err="1"/>
              <a:t>this</a:t>
            </a:r>
            <a:r>
              <a:rPr lang="es-ES" baseline="0" dirty="0"/>
              <a:t> </a:t>
            </a:r>
            <a:r>
              <a:rPr lang="es-ES" baseline="0" dirty="0" err="1"/>
              <a:t>presentations</a:t>
            </a:r>
            <a:r>
              <a:rPr lang="es-ES" baseline="0" dirty="0"/>
              <a:t>, </a:t>
            </a:r>
            <a:r>
              <a:rPr lang="es-ES" baseline="0" dirty="0" err="1"/>
              <a:t>is</a:t>
            </a:r>
            <a:r>
              <a:rPr lang="es-ES" baseline="0" dirty="0"/>
              <a:t> </a:t>
            </a:r>
            <a:r>
              <a:rPr lang="es-ES" baseline="0" dirty="0" err="1"/>
              <a:t>Barriers</a:t>
            </a:r>
            <a:r>
              <a:rPr lang="es-ES" baseline="0" dirty="0"/>
              <a:t>, </a:t>
            </a:r>
            <a:r>
              <a:rPr lang="es-ES" baseline="0" dirty="0" err="1"/>
              <a:t>Obstacles</a:t>
            </a:r>
            <a:r>
              <a:rPr lang="es-ES" baseline="0" dirty="0"/>
              <a:t> , </a:t>
            </a:r>
            <a:r>
              <a:rPr lang="en-GB" altLang="en-US" dirty="0"/>
              <a:t>Fragmentation-the interruption of river flow by human activity-</a:t>
            </a:r>
          </a:p>
          <a:p>
            <a:r>
              <a:rPr lang="es-ES" baseline="0" dirty="0" err="1"/>
              <a:t>which</a:t>
            </a:r>
            <a:r>
              <a:rPr lang="es-ES" baseline="0" dirty="0"/>
              <a:t> more </a:t>
            </a:r>
            <a:r>
              <a:rPr lang="es-ES" baseline="0" dirty="0" err="1"/>
              <a:t>often</a:t>
            </a:r>
            <a:r>
              <a:rPr lang="es-ES" baseline="0" dirty="0"/>
              <a:t> </a:t>
            </a:r>
            <a:r>
              <a:rPr lang="es-ES" baseline="0" dirty="0" err="1"/>
              <a:t>than</a:t>
            </a:r>
            <a:r>
              <a:rPr lang="es-ES" baseline="0" dirty="0"/>
              <a:t> </a:t>
            </a:r>
            <a:r>
              <a:rPr lang="es-ES" baseline="0" dirty="0" err="1"/>
              <a:t>not</a:t>
            </a:r>
            <a:r>
              <a:rPr lang="es-ES" baseline="0" dirty="0"/>
              <a:t>, are </a:t>
            </a:r>
            <a:r>
              <a:rPr lang="es-ES" baseline="0" dirty="0" err="1"/>
              <a:t>caused</a:t>
            </a:r>
            <a:r>
              <a:rPr lang="es-ES" baseline="0" dirty="0"/>
              <a:t> </a:t>
            </a:r>
            <a:r>
              <a:rPr lang="es-ES" baseline="0" dirty="0" err="1"/>
              <a:t>by</a:t>
            </a:r>
            <a:r>
              <a:rPr lang="es-ES" baseline="0" dirty="0"/>
              <a:t> </a:t>
            </a:r>
            <a:r>
              <a:rPr lang="es-ES" baseline="0" dirty="0" err="1"/>
              <a:t>hydroelectric</a:t>
            </a:r>
            <a:r>
              <a:rPr lang="es-ES" baseline="0" dirty="0"/>
              <a:t> </a:t>
            </a:r>
            <a:r>
              <a:rPr lang="es-ES" baseline="0" dirty="0" err="1"/>
              <a:t>development</a:t>
            </a:r>
            <a:r>
              <a:rPr lang="es-ES" baseline="0" dirty="0"/>
              <a:t>.</a:t>
            </a:r>
          </a:p>
        </p:txBody>
      </p:sp>
      <p:sp>
        <p:nvSpPr>
          <p:cNvPr id="4" name="Marcador de número de diapositiva 3"/>
          <p:cNvSpPr>
            <a:spLocks noGrp="1"/>
          </p:cNvSpPr>
          <p:nvPr>
            <p:ph type="sldNum" sz="quarter" idx="10"/>
          </p:nvPr>
        </p:nvSpPr>
        <p:spPr/>
        <p:txBody>
          <a:bodyPr/>
          <a:lstStyle/>
          <a:p>
            <a:pPr>
              <a:defRPr/>
            </a:pPr>
            <a:fld id="{C91E9B5A-8873-4215-ACDC-B5D033A9FE06}" type="slidenum">
              <a:rPr lang="en-US" smtClean="0"/>
              <a:pPr>
                <a:defRPr/>
              </a:pPr>
              <a:t>6</a:t>
            </a:fld>
            <a:endParaRPr lang="en-US"/>
          </a:p>
        </p:txBody>
      </p:sp>
    </p:spTree>
    <p:extLst>
      <p:ext uri="{BB962C8B-B14F-4D97-AF65-F5344CB8AC3E}">
        <p14:creationId xmlns:p14="http://schemas.microsoft.com/office/powerpoint/2010/main" val="377694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fish species need and use rivers to complete their life cycles. They need these habitats to spawn and feed and when these barriers block their routes, populations decline </a:t>
            </a:r>
          </a:p>
        </p:txBody>
      </p:sp>
      <p:sp>
        <p:nvSpPr>
          <p:cNvPr id="4" name="Slide Number Placeholder 3"/>
          <p:cNvSpPr>
            <a:spLocks noGrp="1"/>
          </p:cNvSpPr>
          <p:nvPr>
            <p:ph type="sldNum" sz="quarter" idx="10"/>
          </p:nvPr>
        </p:nvSpPr>
        <p:spPr/>
        <p:txBody>
          <a:bodyPr/>
          <a:lstStyle/>
          <a:p>
            <a:fld id="{0A6F6EFF-F8D5-E745-9C9E-D6270139B978}" type="slidenum">
              <a:rPr lang="en-US" smtClean="0"/>
              <a:t>7</a:t>
            </a:fld>
            <a:endParaRPr lang="en-US"/>
          </a:p>
        </p:txBody>
      </p:sp>
    </p:spTree>
    <p:extLst>
      <p:ext uri="{BB962C8B-B14F-4D97-AF65-F5344CB8AC3E}">
        <p14:creationId xmlns:p14="http://schemas.microsoft.com/office/powerpoint/2010/main" val="1747829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a:t>Barrier act as roadblocks to the flow of water and the migration of fish species. And what is even more unfortunate is that there are thousands of these barriers not only big ones like we see here but even smaller ones! However, not all of these barrier are useful, some are old and obsolete but often left and neglected for years. </a:t>
            </a:r>
          </a:p>
          <a:p>
            <a:endParaRPr lang="es-ES" dirty="0"/>
          </a:p>
        </p:txBody>
      </p:sp>
      <p:sp>
        <p:nvSpPr>
          <p:cNvPr id="4" name="Marcador de número de diapositiva 3"/>
          <p:cNvSpPr>
            <a:spLocks noGrp="1"/>
          </p:cNvSpPr>
          <p:nvPr>
            <p:ph type="sldNum" sz="quarter" idx="10"/>
          </p:nvPr>
        </p:nvSpPr>
        <p:spPr/>
        <p:txBody>
          <a:bodyPr/>
          <a:lstStyle/>
          <a:p>
            <a:pPr>
              <a:defRPr/>
            </a:pPr>
            <a:fld id="{C91E9B5A-8873-4215-ACDC-B5D033A9FE06}" type="slidenum">
              <a:rPr lang="en-US" smtClean="0"/>
              <a:pPr>
                <a:defRPr/>
              </a:pPr>
              <a:t>8</a:t>
            </a:fld>
            <a:endParaRPr lang="en-US"/>
          </a:p>
        </p:txBody>
      </p:sp>
    </p:spTree>
    <p:extLst>
      <p:ext uri="{BB962C8B-B14F-4D97-AF65-F5344CB8AC3E}">
        <p14:creationId xmlns:p14="http://schemas.microsoft.com/office/powerpoint/2010/main" val="3425761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Arial" charset="0"/>
                <a:ea typeface="+mn-ea"/>
                <a:cs typeface="+mn-cs"/>
              </a:rPr>
              <a:t>And if we neglect to clean up our rivers of the old and obsolete barriers or restore and repair ones in good standing, the health of our rivers and their ecosystems will deteriorate like we have already seen. </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According</a:t>
            </a:r>
            <a:r>
              <a:rPr lang="en-US" sz="1200" b="0" i="0" kern="1200" baseline="0" dirty="0">
                <a:solidFill>
                  <a:schemeClr val="tx1"/>
                </a:solidFill>
                <a:effectLst/>
                <a:latin typeface="Arial" charset="0"/>
                <a:ea typeface="+mn-ea"/>
                <a:cs typeface="+mn-cs"/>
              </a:rPr>
              <a:t> to the latest Global LPI, p</a:t>
            </a:r>
            <a:r>
              <a:rPr lang="en-US" sz="1200" b="0" i="0" kern="1200" dirty="0">
                <a:solidFill>
                  <a:schemeClr val="tx1"/>
                </a:solidFill>
                <a:effectLst/>
                <a:latin typeface="Arial" charset="0"/>
                <a:ea typeface="+mn-ea"/>
                <a:cs typeface="+mn-cs"/>
              </a:rPr>
              <a:t>ublished by WWF in 2016,  in the last 42 years 58% of the vertebrate</a:t>
            </a:r>
            <a:r>
              <a:rPr lang="en-US" sz="1200" b="0" i="0" kern="1200" baseline="0" dirty="0">
                <a:solidFill>
                  <a:schemeClr val="tx1"/>
                </a:solidFill>
                <a:effectLst/>
                <a:latin typeface="Arial" charset="0"/>
                <a:ea typeface="+mn-ea"/>
                <a:cs typeface="+mn-cs"/>
              </a:rPr>
              <a:t> species show a decline in their populations. This index </a:t>
            </a:r>
            <a:r>
              <a:rPr lang="en-US" sz="1200" b="0" i="0" kern="1200" dirty="0">
                <a:solidFill>
                  <a:schemeClr val="tx1"/>
                </a:solidFill>
                <a:effectLst/>
                <a:latin typeface="Arial" charset="0"/>
                <a:ea typeface="+mn-ea"/>
                <a:cs typeface="+mn-cs"/>
              </a:rPr>
              <a:t>measures </a:t>
            </a:r>
            <a:r>
              <a:rPr lang="en-US" sz="1200" b="1" i="0" kern="1200" baseline="0" dirty="0">
                <a:solidFill>
                  <a:schemeClr val="tx1"/>
                </a:solidFill>
                <a:effectLst/>
                <a:latin typeface="Arial" charset="0"/>
                <a:ea typeface="+mn-ea"/>
                <a:cs typeface="+mn-cs"/>
              </a:rPr>
              <a:t>t</a:t>
            </a:r>
            <a:r>
              <a:rPr lang="en-US" sz="1200" b="1" i="0" kern="1200" dirty="0">
                <a:solidFill>
                  <a:schemeClr val="tx1"/>
                </a:solidFill>
                <a:effectLst/>
                <a:latin typeface="Arial" charset="0"/>
                <a:ea typeface="+mn-ea"/>
                <a:cs typeface="+mn-cs"/>
              </a:rPr>
              <a:t>he state of biodiversity </a:t>
            </a:r>
            <a:r>
              <a:rPr lang="en-US" sz="1200" b="0" i="0" kern="1200" dirty="0">
                <a:solidFill>
                  <a:schemeClr val="tx1"/>
                </a:solidFill>
                <a:effectLst/>
                <a:latin typeface="Arial" charset="0"/>
                <a:ea typeface="+mn-ea"/>
                <a:cs typeface="+mn-cs"/>
              </a:rPr>
              <a:t>from</a:t>
            </a:r>
            <a:r>
              <a:rPr lang="en-US" sz="1200" b="0" i="0" kern="1200" baseline="0" dirty="0">
                <a:solidFill>
                  <a:schemeClr val="tx1"/>
                </a:solidFill>
                <a:effectLst/>
                <a:latin typeface="Arial" charset="0"/>
                <a:ea typeface="+mn-ea"/>
                <a:cs typeface="+mn-cs"/>
              </a:rPr>
              <a:t>1970 to 2012 </a:t>
            </a:r>
            <a:r>
              <a:rPr lang="en-US" sz="1200" b="1" i="0" kern="1200" dirty="0">
                <a:solidFill>
                  <a:schemeClr val="tx1"/>
                </a:solidFill>
                <a:effectLst/>
                <a:latin typeface="Arial" charset="0"/>
                <a:ea typeface="+mn-ea"/>
                <a:cs typeface="+mn-cs"/>
              </a:rPr>
              <a:t>based on population trends of vertebrate species </a:t>
            </a:r>
            <a:r>
              <a:rPr lang="en-US" sz="1200" b="0" i="0" kern="1200" dirty="0">
                <a:solidFill>
                  <a:schemeClr val="tx1"/>
                </a:solidFill>
                <a:effectLst/>
                <a:latin typeface="Arial" charset="0"/>
                <a:ea typeface="+mn-ea"/>
                <a:cs typeface="+mn-cs"/>
              </a:rPr>
              <a:t>from around the world. </a:t>
            </a:r>
          </a:p>
          <a:p>
            <a:endParaRPr lang="en-US" sz="1200" b="0" i="0" kern="1200" baseline="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In particular,</a:t>
            </a:r>
            <a:r>
              <a:rPr lang="en-US" sz="1200" b="0" i="0" kern="1200" baseline="0" dirty="0">
                <a:solidFill>
                  <a:schemeClr val="tx1"/>
                </a:solidFill>
                <a:effectLst/>
                <a:latin typeface="Arial" charset="0"/>
                <a:ea typeface="+mn-ea"/>
                <a:cs typeface="+mn-cs"/>
              </a:rPr>
              <a:t> in freshwater systems (rivers, deltas, wetlands etc…) the amount of species has dropped the terribly amazing amount of 81 %, </a:t>
            </a:r>
            <a:r>
              <a:rPr lang="en-US" sz="1200" b="0" i="0" kern="1200" dirty="0">
                <a:solidFill>
                  <a:schemeClr val="tx1"/>
                </a:solidFill>
                <a:effectLst/>
                <a:latin typeface="Arial" charset="0"/>
                <a:ea typeface="+mn-ea"/>
                <a:cs typeface="+mn-cs"/>
              </a:rPr>
              <a:t>an average loss much greater than that of land and marine species. </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If we go to migratory fish species , this number is slightly smaller, it goes down</a:t>
            </a:r>
            <a:r>
              <a:rPr lang="en-US" sz="1200" b="0" i="0" kern="1200" baseline="0" dirty="0">
                <a:solidFill>
                  <a:schemeClr val="tx1"/>
                </a:solidFill>
                <a:effectLst/>
                <a:latin typeface="Arial" charset="0"/>
                <a:ea typeface="+mn-ea"/>
                <a:cs typeface="+mn-cs"/>
              </a:rPr>
              <a:t> to </a:t>
            </a:r>
            <a:r>
              <a:rPr lang="en-US" sz="1200" b="0" i="0" kern="1200" dirty="0">
                <a:solidFill>
                  <a:schemeClr val="tx1"/>
                </a:solidFill>
                <a:effectLst/>
                <a:latin typeface="Arial" charset="0"/>
                <a:ea typeface="+mn-ea"/>
                <a:cs typeface="+mn-cs"/>
              </a:rPr>
              <a:t>41% decline in migratory fish species between 1970 and 2012.</a:t>
            </a:r>
            <a:r>
              <a:rPr lang="en-US" sz="1200" b="0" i="0" kern="1200" baseline="0" dirty="0">
                <a:solidFill>
                  <a:schemeClr val="tx1"/>
                </a:solidFill>
                <a:effectLst/>
                <a:latin typeface="Arial" charset="0"/>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pPr>
              <a:defRPr/>
            </a:pPr>
            <a:fld id="{C91E9B5A-8873-4215-ACDC-B5D033A9FE06}" type="slidenum">
              <a:rPr lang="en-US" smtClean="0"/>
              <a:pPr>
                <a:defRPr/>
              </a:pPr>
              <a:t>9</a:t>
            </a:fld>
            <a:endParaRPr lang="en-US"/>
          </a:p>
        </p:txBody>
      </p:sp>
    </p:spTree>
    <p:extLst>
      <p:ext uri="{BB962C8B-B14F-4D97-AF65-F5344CB8AC3E}">
        <p14:creationId xmlns:p14="http://schemas.microsoft.com/office/powerpoint/2010/main" val="293320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nl-NL"/>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8EF41720-76D9-4343-A547-C346E40FC00F}" type="datetimeFigureOut">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3830506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8EF41720-76D9-4343-A547-C346E40FC00F}" type="datetimeFigureOut">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154993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8EF41720-76D9-4343-A547-C346E40FC00F}" type="datetimeFigureOut">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1321227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hoto - Horizont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517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WWF Green:  page title green two lines body no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711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01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32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8EF41720-76D9-4343-A547-C346E40FC00F}" type="datetimeFigureOut">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217501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8EF41720-76D9-4343-A547-C346E40FC00F}" type="datetimeFigureOut">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392183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8EF41720-76D9-4343-A547-C346E40FC00F}" type="datetimeFigureOut">
              <a:rPr lang="en-US" smtClean="0"/>
              <a:t>1/28/19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70663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8EF41720-76D9-4343-A547-C346E40FC00F}" type="datetimeFigureOut">
              <a:rPr lang="en-US" smtClean="0"/>
              <a:t>1/28/19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180956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8EF41720-76D9-4343-A547-C346E40FC00F}" type="datetimeFigureOut">
              <a:rPr lang="en-US" smtClean="0"/>
              <a:t>1/28/19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142000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41720-76D9-4343-A547-C346E40FC00F}" type="datetimeFigureOut">
              <a:rPr lang="en-US" smtClean="0"/>
              <a:t>1/28/19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372413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8EF41720-76D9-4343-A547-C346E40FC00F}" type="datetimeFigureOut">
              <a:rPr lang="en-US" smtClean="0"/>
              <a:t>1/28/19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2540706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8EF41720-76D9-4343-A547-C346E40FC00F}" type="datetimeFigureOut">
              <a:rPr lang="en-US" smtClean="0"/>
              <a:t>1/28/19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11ED2-E3E5-6949-8FDC-4793F6DC48D4}" type="slidenum">
              <a:rPr lang="en-US" smtClean="0"/>
              <a:t>‹#›</a:t>
            </a:fld>
            <a:endParaRPr lang="en-US"/>
          </a:p>
        </p:txBody>
      </p:sp>
    </p:spTree>
    <p:extLst>
      <p:ext uri="{BB962C8B-B14F-4D97-AF65-F5344CB8AC3E}">
        <p14:creationId xmlns:p14="http://schemas.microsoft.com/office/powerpoint/2010/main" val="129885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8EF41720-76D9-4343-A547-C346E40FC00F}" type="datetimeFigureOut">
              <a:rPr lang="en-US" smtClean="0"/>
              <a:t>1/28/19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30111ED2-E3E5-6949-8FDC-4793F6DC48D4}" type="slidenum">
              <a:rPr lang="en-US" smtClean="0"/>
              <a:t>‹#›</a:t>
            </a:fld>
            <a:endParaRPr lang="en-US"/>
          </a:p>
        </p:txBody>
      </p:sp>
    </p:spTree>
    <p:extLst>
      <p:ext uri="{BB962C8B-B14F-4D97-AF65-F5344CB8AC3E}">
        <p14:creationId xmlns:p14="http://schemas.microsoft.com/office/powerpoint/2010/main" val="2592917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vtvPeqIDTAhXkD8AKHcEYDEUQjRwIBw&amp;url=https://www.slideshare.net/EBAconference/13-andreas-gumbert&amp;psig=AFQjCNEkf7McYxryOeprZBAqU_M8w7g2wg&amp;ust=1491035095159584"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hyperlink" Target="https://www.google.es/url?sa=i&amp;rct=j&amp;q=&amp;esrc=s&amp;source=images&amp;cd=&amp;cad=rja&amp;uact=8&amp;ved=0ahUKEwjt77TWq4DTAhWKJsAKHRw9A0kQjRwIBw&amp;url=http://www.vox.com/2014/10/28/7083487/the-world-is-building-thousands-of-new-dams-is-that-really-a-good-idea&amp;bvm=bv.151325232,d.ZGg&amp;psig=AFQjCNFlJw6Fy7hD-fe533SWLw52pz2Mlw&amp;ust=1491035887057009" TargetMode="Externa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youtube.com/watch?v=QjHJwy2wODM&amp;t=12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gif"/><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play.google.com/store/apps/details?id=com.natural_apptitude.amber" TargetMode="External"/><Relationship Id="rId5" Type="http://schemas.openxmlformats.org/officeDocument/2006/relationships/image" Target="../media/image48.png"/><Relationship Id="rId4" Type="http://schemas.openxmlformats.org/officeDocument/2006/relationships/hyperlink" Target="https://itunes.apple.com/al/app/barrier-tracker/id1246829944"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fe_575477a074c28_DSC_0800-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170" y="-59821"/>
            <a:ext cx="9377788" cy="5342812"/>
          </a:xfrm>
          <a:prstGeom prst="rect">
            <a:avLst/>
          </a:prstGeom>
        </p:spPr>
      </p:pic>
      <p:sp>
        <p:nvSpPr>
          <p:cNvPr id="15" name="Shape 154"/>
          <p:cNvSpPr/>
          <p:nvPr/>
        </p:nvSpPr>
        <p:spPr>
          <a:xfrm>
            <a:off x="-9374" y="4481407"/>
            <a:ext cx="9365390" cy="654108"/>
          </a:xfrm>
          <a:prstGeom prst="rect">
            <a:avLst/>
          </a:prstGeom>
          <a:solidFill>
            <a:srgbClr val="63A47F"/>
          </a:solidFill>
          <a:ln>
            <a:noFill/>
          </a:ln>
        </p:spPr>
        <p:style>
          <a:lnRef idx="2">
            <a:schemeClr val="accent1">
              <a:shade val="50000"/>
            </a:schemeClr>
          </a:lnRef>
          <a:fillRef idx="1">
            <a:schemeClr val="accent1"/>
          </a:fillRef>
          <a:effectRef idx="0">
            <a:schemeClr val="accent1"/>
          </a:effectRef>
          <a:fontRef idx="minor">
            <a:schemeClr val="lt1"/>
          </a:fontRef>
        </p:style>
        <p:txBody>
          <a:bodyPr lIns="21336" tIns="21336" rIns="21336" bIns="21336" anchor="ctr"/>
          <a:lstStyle/>
          <a:p>
            <a:pPr algn="ctr" eaLnBrk="0" hangingPunct="0">
              <a:spcBef>
                <a:spcPts val="0"/>
              </a:spcBef>
              <a:defRPr/>
            </a:pPr>
            <a:r>
              <a:rPr lang="es-ES" altLang="en-US" sz="1400" u="sng" kern="0" dirty="0" err="1">
                <a:solidFill>
                  <a:schemeClr val="bg1"/>
                </a:solidFill>
                <a:latin typeface="Montserrat" panose="02000505000000020004" pitchFamily="2" charset="77"/>
              </a:rPr>
              <a:t>www.amber.international</a:t>
            </a:r>
            <a:endParaRPr lang="es-ES" altLang="en-US" sz="1400" u="sng" kern="0" dirty="0">
              <a:solidFill>
                <a:schemeClr val="bg1"/>
              </a:solidFill>
              <a:latin typeface="Montserrat" panose="02000505000000020004" pitchFamily="2" charset="77"/>
            </a:endParaRPr>
          </a:p>
        </p:txBody>
      </p:sp>
      <p:sp>
        <p:nvSpPr>
          <p:cNvPr id="154" name="Shape 154"/>
          <p:cNvSpPr/>
          <p:nvPr/>
        </p:nvSpPr>
        <p:spPr>
          <a:xfrm>
            <a:off x="-21772" y="2371354"/>
            <a:ext cx="9352992" cy="2110053"/>
          </a:xfrm>
          <a:prstGeom prst="rect">
            <a:avLst/>
          </a:prstGeom>
          <a:solidFill>
            <a:schemeClr val="bg1">
              <a:alpha val="40000"/>
            </a:schemeClr>
          </a:solidFill>
          <a:ln w="12700">
            <a:miter lim="400000"/>
          </a:ln>
        </p:spPr>
        <p:txBody>
          <a:bodyPr lIns="21336" tIns="21336" rIns="21336" bIns="21336" anchor="ctr"/>
          <a:lstStyle/>
          <a:p>
            <a:pPr>
              <a:defRPr sz="3200" cap="all" spc="512">
                <a:latin typeface="Avenir Medium"/>
                <a:ea typeface="Avenir Medium"/>
                <a:cs typeface="Avenir Medium"/>
                <a:sym typeface="Avenir Medium"/>
              </a:defRPr>
            </a:pPr>
            <a:endParaRPr/>
          </a:p>
        </p:txBody>
      </p:sp>
      <p:pic>
        <p:nvPicPr>
          <p:cNvPr id="6"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8351" y="254416"/>
            <a:ext cx="3407027" cy="1869660"/>
          </a:xfrm>
          <a:prstGeom prst="rect">
            <a:avLst/>
          </a:prstGeom>
        </p:spPr>
      </p:pic>
      <p:sp>
        <p:nvSpPr>
          <p:cNvPr id="5" name="Title 1"/>
          <p:cNvSpPr txBox="1">
            <a:spLocks/>
          </p:cNvSpPr>
          <p:nvPr/>
        </p:nvSpPr>
        <p:spPr>
          <a:xfrm>
            <a:off x="-244162" y="2571750"/>
            <a:ext cx="9632323" cy="65410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i="0" u="none" strike="noStrike" kern="1200" cap="none" spc="0" normalizeH="0" baseline="0" noProof="0" dirty="0">
                <a:ln>
                  <a:noFill/>
                </a:ln>
                <a:effectLst/>
                <a:uLnTx/>
                <a:uFillTx/>
                <a:latin typeface="Montserrat" panose="02000505000000020004" pitchFamily="2" charset="77"/>
                <a:ea typeface="Montserrat" charset="0"/>
                <a:cs typeface="Montserrat" charset="0"/>
              </a:rPr>
              <a:t>Adaptive M</a:t>
            </a:r>
            <a:r>
              <a:rPr lang="en-GB" sz="2400" dirty="0">
                <a:latin typeface="Montserrat" panose="02000505000000020004" pitchFamily="2" charset="77"/>
                <a:ea typeface="Montserrat" charset="0"/>
                <a:cs typeface="Montserrat" charset="0"/>
              </a:rPr>
              <a:t>anagement of </a:t>
            </a:r>
            <a:r>
              <a:rPr kumimoji="0" lang="en-GB" sz="2400" i="0" u="none" strike="noStrike" kern="1200" cap="none" spc="0" normalizeH="0" baseline="0" noProof="0" dirty="0">
                <a:ln>
                  <a:noFill/>
                </a:ln>
                <a:effectLst/>
                <a:uLnTx/>
                <a:uFillTx/>
                <a:latin typeface="Montserrat" panose="02000505000000020004" pitchFamily="2" charset="77"/>
                <a:ea typeface="Montserrat" charset="0"/>
                <a:cs typeface="Montserrat" charset="0"/>
              </a:rPr>
              <a:t>B</a:t>
            </a:r>
            <a:r>
              <a:rPr lang="en-GB" sz="2400" dirty="0">
                <a:latin typeface="Montserrat" panose="02000505000000020004" pitchFamily="2" charset="77"/>
                <a:ea typeface="Montserrat" charset="0"/>
                <a:cs typeface="Montserrat" charset="0"/>
              </a:rPr>
              <a:t>arriers in </a:t>
            </a:r>
            <a:r>
              <a:rPr kumimoji="0" lang="en-GB" sz="2400" i="0" u="none" strike="noStrike" kern="1200" cap="none" spc="0" normalizeH="0" baseline="0" noProof="0" dirty="0">
                <a:ln>
                  <a:noFill/>
                </a:ln>
                <a:effectLst/>
                <a:uLnTx/>
                <a:uFillTx/>
                <a:latin typeface="Montserrat" panose="02000505000000020004" pitchFamily="2" charset="77"/>
                <a:ea typeface="Montserrat" charset="0"/>
                <a:cs typeface="Montserrat" charset="0"/>
              </a:rPr>
              <a:t>E</a:t>
            </a:r>
            <a:r>
              <a:rPr lang="en-GB" sz="2400" dirty="0">
                <a:latin typeface="Montserrat" panose="02000505000000020004" pitchFamily="2" charset="77"/>
                <a:ea typeface="Montserrat" charset="0"/>
                <a:cs typeface="Montserrat" charset="0"/>
              </a:rPr>
              <a:t>uropean</a:t>
            </a:r>
            <a:r>
              <a:rPr kumimoji="0" lang="en-GB" sz="2400" i="0" u="none" strike="noStrike" kern="1200" cap="none" spc="0" normalizeH="0" baseline="0" noProof="0" dirty="0">
                <a:ln>
                  <a:noFill/>
                </a:ln>
                <a:effectLst/>
                <a:uLnTx/>
                <a:uFillTx/>
                <a:latin typeface="Montserrat" panose="02000505000000020004" pitchFamily="2" charset="77"/>
                <a:ea typeface="Montserrat" charset="0"/>
                <a:cs typeface="Montserrat" charset="0"/>
              </a:rPr>
              <a:t> </a:t>
            </a:r>
            <a:r>
              <a:rPr lang="en-GB" sz="2400" dirty="0">
                <a:latin typeface="Montserrat" panose="02000505000000020004" pitchFamily="2" charset="77"/>
                <a:ea typeface="Montserrat" charset="0"/>
                <a:cs typeface="Montserrat" charset="0"/>
              </a:rPr>
              <a:t>R</a:t>
            </a:r>
            <a:r>
              <a:rPr kumimoji="0" lang="en-GB" sz="2400" i="0" u="none" strike="noStrike" kern="1200" cap="none" spc="0" normalizeH="0" baseline="0" noProof="0" dirty="0">
                <a:ln>
                  <a:noFill/>
                </a:ln>
                <a:effectLst/>
                <a:uLnTx/>
                <a:uFillTx/>
                <a:latin typeface="Montserrat" panose="02000505000000020004" pitchFamily="2" charset="77"/>
                <a:ea typeface="Montserrat" charset="0"/>
                <a:cs typeface="Montserrat" charset="0"/>
              </a:rPr>
              <a:t>ivers </a:t>
            </a:r>
            <a:endParaRPr kumimoji="0" lang="en-US" sz="2400" i="0" u="none" strike="noStrike" kern="1200" cap="none" spc="0" normalizeH="0" baseline="0" noProof="0" dirty="0">
              <a:ln>
                <a:noFill/>
              </a:ln>
              <a:effectLst/>
              <a:uLnTx/>
              <a:uFillTx/>
              <a:latin typeface="Montserrat" panose="02000505000000020004" pitchFamily="2" charset="77"/>
              <a:ea typeface="Montserrat" charset="0"/>
              <a:cs typeface="Montserrat" charset="0"/>
            </a:endParaRPr>
          </a:p>
        </p:txBody>
      </p:sp>
      <p:sp>
        <p:nvSpPr>
          <p:cNvPr id="2" name="TextBox 1">
            <a:extLst>
              <a:ext uri="{FF2B5EF4-FFF2-40B4-BE49-F238E27FC236}">
                <a16:creationId xmlns:a16="http://schemas.microsoft.com/office/drawing/2014/main" id="{EB289F87-847B-7B48-8AA4-7762A0E1102D}"/>
              </a:ext>
            </a:extLst>
          </p:cNvPr>
          <p:cNvSpPr txBox="1"/>
          <p:nvPr/>
        </p:nvSpPr>
        <p:spPr>
          <a:xfrm>
            <a:off x="514021" y="3260667"/>
            <a:ext cx="7935686" cy="707886"/>
          </a:xfrm>
          <a:prstGeom prst="rect">
            <a:avLst/>
          </a:prstGeom>
          <a:noFill/>
        </p:spPr>
        <p:txBody>
          <a:bodyPr wrap="square" rtlCol="0">
            <a:spAutoFit/>
          </a:bodyPr>
          <a:lstStyle/>
          <a:p>
            <a:pPr algn="ctr"/>
            <a:r>
              <a:rPr lang="en-US" sz="2000" dirty="0"/>
              <a:t>A collaborative project for guidance on Barrier location removal and mitigation in Europe. </a:t>
            </a:r>
          </a:p>
        </p:txBody>
      </p:sp>
    </p:spTree>
    <p:extLst>
      <p:ext uri="{BB962C8B-B14F-4D97-AF65-F5344CB8AC3E}">
        <p14:creationId xmlns:p14="http://schemas.microsoft.com/office/powerpoint/2010/main" val="21301676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AFDEE8-6AE7-EA46-8995-C4103FBC22C3}"/>
              </a:ext>
            </a:extLst>
          </p:cNvPr>
          <p:cNvSpPr/>
          <p:nvPr/>
        </p:nvSpPr>
        <p:spPr>
          <a:xfrm>
            <a:off x="-10758" y="-34391"/>
            <a:ext cx="9154758" cy="927100"/>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15 Rectángulo"/>
          <p:cNvSpPr/>
          <p:nvPr/>
        </p:nvSpPr>
        <p:spPr>
          <a:xfrm>
            <a:off x="1200870" y="1294408"/>
            <a:ext cx="6634744" cy="600164"/>
          </a:xfrm>
          <a:prstGeom prst="rect">
            <a:avLst/>
          </a:prstGeom>
        </p:spPr>
        <p:txBody>
          <a:bodyPr wrap="square">
            <a:spAutoFit/>
          </a:bodyPr>
          <a:lstStyle/>
          <a:p>
            <a:pPr marL="285750" indent="-285750">
              <a:buFont typeface="Wingdings" pitchFamily="2" charset="2"/>
              <a:buChar char="§"/>
            </a:pPr>
            <a:r>
              <a:rPr lang="en-US" sz="1650" dirty="0">
                <a:latin typeface="Montserrat" panose="02000505000000020004" pitchFamily="2" charset="77"/>
              </a:rPr>
              <a:t>Much of Europe’s </a:t>
            </a:r>
            <a:r>
              <a:rPr lang="en-US" sz="1650" b="1" dirty="0">
                <a:latin typeface="Montserrat" panose="02000505000000020004" pitchFamily="2" charset="77"/>
              </a:rPr>
              <a:t>drinking water , irrigation </a:t>
            </a:r>
            <a:r>
              <a:rPr lang="en-US" sz="1650" dirty="0">
                <a:latin typeface="Montserrat" panose="02000505000000020004" pitchFamily="2" charset="77"/>
              </a:rPr>
              <a:t>or </a:t>
            </a:r>
            <a:r>
              <a:rPr lang="en-US" sz="1650" b="1" dirty="0">
                <a:latin typeface="Montserrat" panose="02000505000000020004" pitchFamily="2" charset="77"/>
              </a:rPr>
              <a:t>flood control </a:t>
            </a:r>
            <a:r>
              <a:rPr lang="en-US" sz="1650" dirty="0">
                <a:latin typeface="Montserrat" panose="02000505000000020004" pitchFamily="2" charset="77"/>
              </a:rPr>
              <a:t>relies on dams </a:t>
            </a:r>
          </a:p>
        </p:txBody>
      </p:sp>
      <p:pic>
        <p:nvPicPr>
          <p:cNvPr id="66562" name="Picture 2" descr="Resultado de imagen de renewable energy directive">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0128" y="1729271"/>
            <a:ext cx="2231683" cy="567000"/>
          </a:xfrm>
          <a:prstGeom prst="rect">
            <a:avLst/>
          </a:prstGeom>
          <a:noFill/>
        </p:spPr>
      </p:pic>
      <p:sp>
        <p:nvSpPr>
          <p:cNvPr id="7" name="CuadroTexto 6"/>
          <p:cNvSpPr txBox="1"/>
          <p:nvPr/>
        </p:nvSpPr>
        <p:spPr>
          <a:xfrm>
            <a:off x="1262634" y="3507254"/>
            <a:ext cx="2675756" cy="600164"/>
          </a:xfrm>
          <a:prstGeom prst="rect">
            <a:avLst/>
          </a:prstGeom>
          <a:noFill/>
        </p:spPr>
        <p:txBody>
          <a:bodyPr wrap="square" rtlCol="0">
            <a:spAutoFit/>
          </a:bodyPr>
          <a:lstStyle/>
          <a:p>
            <a:pPr marL="285750" indent="-285750">
              <a:buFont typeface="Wingdings" pitchFamily="2" charset="2"/>
              <a:buChar char="§"/>
            </a:pPr>
            <a:r>
              <a:rPr lang="en-GB" sz="1650" dirty="0">
                <a:latin typeface="Montserrat" panose="02000505000000020004" pitchFamily="2" charset="77"/>
                <a:cs typeface="Calibri Light" panose="020F0302020204030204" pitchFamily="34" charset="0"/>
              </a:rPr>
              <a:t>Expected boom in hydropower</a:t>
            </a:r>
          </a:p>
        </p:txBody>
      </p:sp>
      <p:pic>
        <p:nvPicPr>
          <p:cNvPr id="8" name="Picture 2" descr="Resultado de imagen de dams planned">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7447" y="2345770"/>
            <a:ext cx="4125361" cy="2383345"/>
          </a:xfrm>
          <a:prstGeom prst="rect">
            <a:avLst/>
          </a:prstGeom>
          <a:noFill/>
        </p:spPr>
      </p:pic>
      <p:sp>
        <p:nvSpPr>
          <p:cNvPr id="9" name="ZoneTexte 1"/>
          <p:cNvSpPr txBox="1"/>
          <p:nvPr/>
        </p:nvSpPr>
        <p:spPr>
          <a:xfrm>
            <a:off x="7612444" y="4729115"/>
            <a:ext cx="1199367" cy="253916"/>
          </a:xfrm>
          <a:prstGeom prst="rect">
            <a:avLst/>
          </a:prstGeom>
          <a:noFill/>
        </p:spPr>
        <p:txBody>
          <a:bodyPr wrap="none" rtlCol="0">
            <a:spAutoFit/>
          </a:bodyPr>
          <a:lstStyle/>
          <a:p>
            <a:r>
              <a:rPr lang="fr-FR" sz="1050" dirty="0" err="1">
                <a:latin typeface="Montserrat" panose="02000505000000020004" pitchFamily="2" charset="77"/>
                <a:cs typeface="Calibri Light" panose="020F0302020204030204" pitchFamily="34" charset="0"/>
              </a:rPr>
              <a:t>Zarfl</a:t>
            </a:r>
            <a:r>
              <a:rPr lang="fr-FR" sz="1050" dirty="0">
                <a:latin typeface="Montserrat" panose="02000505000000020004" pitchFamily="2" charset="77"/>
                <a:cs typeface="Calibri Light" panose="020F0302020204030204" pitchFamily="34" charset="0"/>
              </a:rPr>
              <a:t> et al. 2014</a:t>
            </a:r>
          </a:p>
        </p:txBody>
      </p:sp>
      <p:sp>
        <p:nvSpPr>
          <p:cNvPr id="10" name="Elipse 9"/>
          <p:cNvSpPr/>
          <p:nvPr/>
        </p:nvSpPr>
        <p:spPr>
          <a:xfrm>
            <a:off x="6122562" y="2732336"/>
            <a:ext cx="515602" cy="50116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2" name="15 Rectángulo"/>
          <p:cNvSpPr/>
          <p:nvPr/>
        </p:nvSpPr>
        <p:spPr>
          <a:xfrm>
            <a:off x="1189997" y="2048170"/>
            <a:ext cx="3959125" cy="1361911"/>
          </a:xfrm>
          <a:prstGeom prst="rect">
            <a:avLst/>
          </a:prstGeom>
        </p:spPr>
        <p:txBody>
          <a:bodyPr wrap="square">
            <a:spAutoFit/>
          </a:bodyPr>
          <a:lstStyle/>
          <a:p>
            <a:pPr marL="285750" indent="-285750">
              <a:buFont typeface="Wingdings" pitchFamily="2" charset="2"/>
              <a:buChar char="§"/>
              <a:defRPr/>
            </a:pPr>
            <a:r>
              <a:rPr lang="en-US" sz="1650" dirty="0">
                <a:latin typeface="Montserrat" panose="02000505000000020004" pitchFamily="2" charset="77"/>
              </a:rPr>
              <a:t>Hydropower supplies 80% of the electricity generated from </a:t>
            </a:r>
            <a:r>
              <a:rPr lang="en-US" sz="1650" b="1" dirty="0">
                <a:latin typeface="Montserrat" panose="02000505000000020004" pitchFamily="2" charset="77"/>
              </a:rPr>
              <a:t>renewable sources </a:t>
            </a:r>
            <a:r>
              <a:rPr lang="en-US" sz="1650" dirty="0">
                <a:latin typeface="Montserrat" panose="02000505000000020004" pitchFamily="2" charset="77"/>
              </a:rPr>
              <a:t>in Europe and 10% of total electricity consumption</a:t>
            </a:r>
          </a:p>
        </p:txBody>
      </p:sp>
      <p:sp>
        <p:nvSpPr>
          <p:cNvPr id="14" name="16 Rectángulo"/>
          <p:cNvSpPr/>
          <p:nvPr/>
        </p:nvSpPr>
        <p:spPr>
          <a:xfrm>
            <a:off x="1493658" y="87650"/>
            <a:ext cx="5852910" cy="707886"/>
          </a:xfrm>
          <a:prstGeom prst="rect">
            <a:avLst/>
          </a:prstGeom>
        </p:spPr>
        <p:txBody>
          <a:bodyPr wrap="square">
            <a:spAutoFit/>
          </a:bodyPr>
          <a:lstStyle/>
          <a:p>
            <a:pPr algn="ctr">
              <a:defRPr/>
            </a:pPr>
            <a:r>
              <a:rPr lang="en-US" sz="2000" b="1" dirty="0">
                <a:solidFill>
                  <a:schemeClr val="bg1"/>
                </a:solidFill>
                <a:latin typeface="Montserrat" panose="02000505000000020004" pitchFamily="2" charset="77"/>
              </a:rPr>
              <a:t>Loss of accessibility for migratory fish due to barriers in major European river basins</a:t>
            </a:r>
            <a:endParaRPr lang="es-ES" altLang="en-US" sz="2000" b="1" dirty="0">
              <a:solidFill>
                <a:schemeClr val="bg1"/>
              </a:solidFill>
              <a:latin typeface="Montserrat" panose="02000505000000020004" pitchFamily="2" charset="77"/>
            </a:endParaRPr>
          </a:p>
        </p:txBody>
      </p:sp>
    </p:spTree>
    <p:extLst>
      <p:ext uri="{BB962C8B-B14F-4D97-AF65-F5344CB8AC3E}">
        <p14:creationId xmlns:p14="http://schemas.microsoft.com/office/powerpoint/2010/main" val="273392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84" y="-34630"/>
            <a:ext cx="6890948" cy="5178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2"/>
          <p:cNvSpPr txBox="1"/>
          <p:nvPr/>
        </p:nvSpPr>
        <p:spPr>
          <a:xfrm>
            <a:off x="5550946" y="4681834"/>
            <a:ext cx="3593054" cy="276999"/>
          </a:xfrm>
          <a:prstGeom prst="rect">
            <a:avLst/>
          </a:prstGeom>
          <a:solidFill>
            <a:srgbClr val="63A47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GB" sz="1200" dirty="0">
                <a:solidFill>
                  <a:schemeClr val="bg1"/>
                </a:solidFill>
                <a:latin typeface="Montserrat" panose="02000505000000020004" pitchFamily="2" charset="77"/>
              </a:rPr>
              <a:t>Maps from European Environment Agency</a:t>
            </a:r>
          </a:p>
        </p:txBody>
      </p:sp>
      <p:sp>
        <p:nvSpPr>
          <p:cNvPr id="5" name="Rectangle 4">
            <a:extLst>
              <a:ext uri="{FF2B5EF4-FFF2-40B4-BE49-F238E27FC236}">
                <a16:creationId xmlns:a16="http://schemas.microsoft.com/office/drawing/2014/main" id="{7E4F6468-744D-2A4D-A54F-C1B8AE18FBFA}"/>
              </a:ext>
            </a:extLst>
          </p:cNvPr>
          <p:cNvSpPr/>
          <p:nvPr/>
        </p:nvSpPr>
        <p:spPr>
          <a:xfrm>
            <a:off x="5335792" y="0"/>
            <a:ext cx="3808207" cy="559398"/>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16 Rectángulo">
            <a:extLst>
              <a:ext uri="{FF2B5EF4-FFF2-40B4-BE49-F238E27FC236}">
                <a16:creationId xmlns:a16="http://schemas.microsoft.com/office/drawing/2014/main" id="{6A430E6E-5355-254C-A95B-C6D923410470}"/>
              </a:ext>
            </a:extLst>
          </p:cNvPr>
          <p:cNvSpPr/>
          <p:nvPr/>
        </p:nvSpPr>
        <p:spPr>
          <a:xfrm>
            <a:off x="5335792" y="79644"/>
            <a:ext cx="2256550" cy="400110"/>
          </a:xfrm>
          <a:prstGeom prst="rect">
            <a:avLst/>
          </a:prstGeom>
        </p:spPr>
        <p:txBody>
          <a:bodyPr wrap="square">
            <a:spAutoFit/>
          </a:bodyPr>
          <a:lstStyle/>
          <a:p>
            <a:pPr algn="ctr">
              <a:spcBef>
                <a:spcPct val="0"/>
              </a:spcBef>
              <a:buFont typeface="Wingdings" pitchFamily="2" charset="2"/>
              <a:buNone/>
            </a:pPr>
            <a:r>
              <a:rPr lang="en-GB" altLang="en-US" sz="2000" dirty="0">
                <a:solidFill>
                  <a:schemeClr val="bg1"/>
                </a:solidFill>
                <a:latin typeface="Montserrat" panose="02000505000000020004" pitchFamily="2" charset="77"/>
              </a:rPr>
              <a:t>Barriers &gt; 10 m</a:t>
            </a:r>
          </a:p>
        </p:txBody>
      </p:sp>
    </p:spTree>
    <p:extLst>
      <p:ext uri="{BB962C8B-B14F-4D97-AF65-F5344CB8AC3E}">
        <p14:creationId xmlns:p14="http://schemas.microsoft.com/office/powerpoint/2010/main" val="69145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A09EA5F-B41C-3845-AC77-98AF2CAF26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84" y="-34630"/>
            <a:ext cx="6890948" cy="5178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2"/>
          <p:cNvSpPr txBox="1"/>
          <p:nvPr/>
        </p:nvSpPr>
        <p:spPr>
          <a:xfrm>
            <a:off x="5550946" y="4681834"/>
            <a:ext cx="3593054" cy="276999"/>
          </a:xfrm>
          <a:prstGeom prst="rect">
            <a:avLst/>
          </a:prstGeom>
          <a:solidFill>
            <a:srgbClr val="63A47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GB" sz="1200" dirty="0">
                <a:solidFill>
                  <a:schemeClr val="bg1"/>
                </a:solidFill>
                <a:latin typeface="Montserrat" panose="02000505000000020004" pitchFamily="2" charset="77"/>
              </a:rPr>
              <a:t>Maps from European Environment Agency</a:t>
            </a:r>
          </a:p>
        </p:txBody>
      </p:sp>
      <p:sp>
        <p:nvSpPr>
          <p:cNvPr id="5" name="Rectangle 4">
            <a:extLst>
              <a:ext uri="{FF2B5EF4-FFF2-40B4-BE49-F238E27FC236}">
                <a16:creationId xmlns:a16="http://schemas.microsoft.com/office/drawing/2014/main" id="{7E4F6468-744D-2A4D-A54F-C1B8AE18FBFA}"/>
              </a:ext>
            </a:extLst>
          </p:cNvPr>
          <p:cNvSpPr/>
          <p:nvPr/>
        </p:nvSpPr>
        <p:spPr>
          <a:xfrm>
            <a:off x="5335792" y="0"/>
            <a:ext cx="3808207" cy="559398"/>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16 Rectángulo">
            <a:extLst>
              <a:ext uri="{FF2B5EF4-FFF2-40B4-BE49-F238E27FC236}">
                <a16:creationId xmlns:a16="http://schemas.microsoft.com/office/drawing/2014/main" id="{6A430E6E-5355-254C-A95B-C6D923410470}"/>
              </a:ext>
            </a:extLst>
          </p:cNvPr>
          <p:cNvSpPr/>
          <p:nvPr/>
        </p:nvSpPr>
        <p:spPr>
          <a:xfrm>
            <a:off x="5335792" y="79644"/>
            <a:ext cx="2256550" cy="400110"/>
          </a:xfrm>
          <a:prstGeom prst="rect">
            <a:avLst/>
          </a:prstGeom>
        </p:spPr>
        <p:txBody>
          <a:bodyPr wrap="square">
            <a:spAutoFit/>
          </a:bodyPr>
          <a:lstStyle/>
          <a:p>
            <a:pPr algn="ctr">
              <a:spcBef>
                <a:spcPct val="0"/>
              </a:spcBef>
              <a:buFont typeface="Wingdings" pitchFamily="2" charset="2"/>
              <a:buNone/>
            </a:pPr>
            <a:r>
              <a:rPr lang="en-GB" altLang="en-US" sz="2000" dirty="0">
                <a:solidFill>
                  <a:schemeClr val="bg1"/>
                </a:solidFill>
                <a:latin typeface="Montserrat" panose="02000505000000020004" pitchFamily="2" charset="77"/>
              </a:rPr>
              <a:t>Barriers &gt; 10 m</a:t>
            </a:r>
          </a:p>
        </p:txBody>
      </p:sp>
    </p:spTree>
    <p:extLst>
      <p:ext uri="{BB962C8B-B14F-4D97-AF65-F5344CB8AC3E}">
        <p14:creationId xmlns:p14="http://schemas.microsoft.com/office/powerpoint/2010/main" val="186454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F8DBBE53-250D-1845-B207-C96AD38BBD2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69"/>
            <a:ext cx="6831106" cy="5135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2"/>
          <p:cNvSpPr txBox="1"/>
          <p:nvPr/>
        </p:nvSpPr>
        <p:spPr>
          <a:xfrm>
            <a:off x="5550946" y="4681834"/>
            <a:ext cx="3593054" cy="276999"/>
          </a:xfrm>
          <a:prstGeom prst="rect">
            <a:avLst/>
          </a:prstGeom>
          <a:solidFill>
            <a:srgbClr val="63A47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GB" sz="1200" dirty="0">
                <a:solidFill>
                  <a:schemeClr val="bg1"/>
                </a:solidFill>
                <a:latin typeface="Montserrat" panose="02000505000000020004" pitchFamily="2" charset="77"/>
              </a:rPr>
              <a:t>Maps from European Environment Agency</a:t>
            </a:r>
          </a:p>
        </p:txBody>
      </p:sp>
      <p:sp>
        <p:nvSpPr>
          <p:cNvPr id="5" name="Rectangle 4">
            <a:extLst>
              <a:ext uri="{FF2B5EF4-FFF2-40B4-BE49-F238E27FC236}">
                <a16:creationId xmlns:a16="http://schemas.microsoft.com/office/drawing/2014/main" id="{7E4F6468-744D-2A4D-A54F-C1B8AE18FBFA}"/>
              </a:ext>
            </a:extLst>
          </p:cNvPr>
          <p:cNvSpPr/>
          <p:nvPr/>
        </p:nvSpPr>
        <p:spPr>
          <a:xfrm>
            <a:off x="5335792" y="0"/>
            <a:ext cx="3808207" cy="559398"/>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16 Rectángulo">
            <a:extLst>
              <a:ext uri="{FF2B5EF4-FFF2-40B4-BE49-F238E27FC236}">
                <a16:creationId xmlns:a16="http://schemas.microsoft.com/office/drawing/2014/main" id="{6A430E6E-5355-254C-A95B-C6D923410470}"/>
              </a:ext>
            </a:extLst>
          </p:cNvPr>
          <p:cNvSpPr/>
          <p:nvPr/>
        </p:nvSpPr>
        <p:spPr>
          <a:xfrm>
            <a:off x="5335792" y="79644"/>
            <a:ext cx="2256550" cy="400110"/>
          </a:xfrm>
          <a:prstGeom prst="rect">
            <a:avLst/>
          </a:prstGeom>
        </p:spPr>
        <p:txBody>
          <a:bodyPr wrap="square">
            <a:spAutoFit/>
          </a:bodyPr>
          <a:lstStyle/>
          <a:p>
            <a:pPr algn="ctr">
              <a:spcBef>
                <a:spcPct val="0"/>
              </a:spcBef>
              <a:buFont typeface="Wingdings" pitchFamily="2" charset="2"/>
              <a:buNone/>
            </a:pPr>
            <a:r>
              <a:rPr lang="en-GB" altLang="en-US" sz="2000" dirty="0">
                <a:solidFill>
                  <a:schemeClr val="bg1"/>
                </a:solidFill>
                <a:latin typeface="Montserrat" panose="02000505000000020004" pitchFamily="2" charset="77"/>
              </a:rPr>
              <a:t>Barriers &gt; 10 m</a:t>
            </a:r>
          </a:p>
        </p:txBody>
      </p:sp>
    </p:spTree>
    <p:extLst>
      <p:ext uri="{BB962C8B-B14F-4D97-AF65-F5344CB8AC3E}">
        <p14:creationId xmlns:p14="http://schemas.microsoft.com/office/powerpoint/2010/main" val="182694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F62099B-074B-4E45-827E-ECE7ABB590F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6831106" cy="5143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2"/>
          <p:cNvSpPr txBox="1"/>
          <p:nvPr/>
        </p:nvSpPr>
        <p:spPr>
          <a:xfrm>
            <a:off x="5550946" y="4681834"/>
            <a:ext cx="3593054" cy="276999"/>
          </a:xfrm>
          <a:prstGeom prst="rect">
            <a:avLst/>
          </a:prstGeom>
          <a:solidFill>
            <a:srgbClr val="63A47F"/>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GB" sz="1200" dirty="0">
                <a:solidFill>
                  <a:schemeClr val="bg1"/>
                </a:solidFill>
                <a:latin typeface="Montserrat" panose="02000505000000020004" pitchFamily="2" charset="77"/>
              </a:rPr>
              <a:t>Maps from European Environment Agency</a:t>
            </a:r>
          </a:p>
        </p:txBody>
      </p:sp>
      <p:sp>
        <p:nvSpPr>
          <p:cNvPr id="5" name="Rectangle 4">
            <a:extLst>
              <a:ext uri="{FF2B5EF4-FFF2-40B4-BE49-F238E27FC236}">
                <a16:creationId xmlns:a16="http://schemas.microsoft.com/office/drawing/2014/main" id="{7E4F6468-744D-2A4D-A54F-C1B8AE18FBFA}"/>
              </a:ext>
            </a:extLst>
          </p:cNvPr>
          <p:cNvSpPr/>
          <p:nvPr/>
        </p:nvSpPr>
        <p:spPr>
          <a:xfrm>
            <a:off x="5335792" y="0"/>
            <a:ext cx="3808207" cy="559398"/>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16 Rectángulo">
            <a:extLst>
              <a:ext uri="{FF2B5EF4-FFF2-40B4-BE49-F238E27FC236}">
                <a16:creationId xmlns:a16="http://schemas.microsoft.com/office/drawing/2014/main" id="{6A430E6E-5355-254C-A95B-C6D923410470}"/>
              </a:ext>
            </a:extLst>
          </p:cNvPr>
          <p:cNvSpPr/>
          <p:nvPr/>
        </p:nvSpPr>
        <p:spPr>
          <a:xfrm>
            <a:off x="5335792" y="79644"/>
            <a:ext cx="2256550" cy="400110"/>
          </a:xfrm>
          <a:prstGeom prst="rect">
            <a:avLst/>
          </a:prstGeom>
        </p:spPr>
        <p:txBody>
          <a:bodyPr wrap="square">
            <a:spAutoFit/>
          </a:bodyPr>
          <a:lstStyle/>
          <a:p>
            <a:pPr algn="ctr">
              <a:spcBef>
                <a:spcPct val="0"/>
              </a:spcBef>
              <a:buFont typeface="Wingdings" pitchFamily="2" charset="2"/>
              <a:buNone/>
            </a:pPr>
            <a:r>
              <a:rPr lang="en-GB" altLang="en-US" sz="2000" dirty="0">
                <a:solidFill>
                  <a:schemeClr val="bg1"/>
                </a:solidFill>
                <a:latin typeface="Montserrat" panose="02000505000000020004" pitchFamily="2" charset="77"/>
              </a:rPr>
              <a:t>Barriers &gt; 10 m</a:t>
            </a:r>
          </a:p>
        </p:txBody>
      </p:sp>
      <p:sp>
        <p:nvSpPr>
          <p:cNvPr id="11" name="Rectangle 1">
            <a:extLst>
              <a:ext uri="{FF2B5EF4-FFF2-40B4-BE49-F238E27FC236}">
                <a16:creationId xmlns:a16="http://schemas.microsoft.com/office/drawing/2014/main" id="{F41C3422-7A1D-3E43-9D38-3233E60BC962}"/>
              </a:ext>
            </a:extLst>
          </p:cNvPr>
          <p:cNvSpPr/>
          <p:nvPr/>
        </p:nvSpPr>
        <p:spPr>
          <a:xfrm>
            <a:off x="406729" y="1419851"/>
            <a:ext cx="8136904" cy="2677656"/>
          </a:xfrm>
          <a:prstGeom prst="rect">
            <a:avLst/>
          </a:prstGeom>
          <a:solidFill>
            <a:schemeClr val="bg1">
              <a:alpha val="54000"/>
            </a:schemeClr>
          </a:solidFill>
        </p:spPr>
        <p:txBody>
          <a:bodyPr wrap="square">
            <a:spAutoFit/>
          </a:bodyPr>
          <a:lstStyle/>
          <a:p>
            <a:r>
              <a:rPr lang="en-GB" sz="2800" dirty="0">
                <a:latin typeface="Montserrat" panose="02000505000000020004" pitchFamily="2" charset="77"/>
                <a:cs typeface="Calibri" panose="020F0502020204030204" pitchFamily="34" charset="0"/>
              </a:rPr>
              <a:t>Globally, Europe is the continent with the smallest number of completely </a:t>
            </a:r>
            <a:r>
              <a:rPr lang="en-GB" sz="2800" dirty="0" err="1">
                <a:latin typeface="Montserrat" panose="02000505000000020004" pitchFamily="2" charset="77"/>
                <a:cs typeface="Calibri" panose="020F0502020204030204" pitchFamily="34" charset="0"/>
              </a:rPr>
              <a:t>unfragmented</a:t>
            </a:r>
            <a:r>
              <a:rPr lang="en-GB" sz="2800" dirty="0">
                <a:latin typeface="Montserrat" panose="02000505000000020004" pitchFamily="2" charset="77"/>
                <a:cs typeface="Calibri" panose="020F0502020204030204" pitchFamily="34" charset="0"/>
              </a:rPr>
              <a:t> Large River Systems - just three rivers in </a:t>
            </a:r>
            <a:r>
              <a:rPr lang="en-GB" sz="2800" dirty="0" err="1">
                <a:latin typeface="Montserrat" panose="02000505000000020004" pitchFamily="2" charset="77"/>
                <a:cs typeface="Calibri" panose="020F0502020204030204" pitchFamily="34" charset="0"/>
              </a:rPr>
              <a:t>northwestern</a:t>
            </a:r>
            <a:r>
              <a:rPr lang="en-GB" sz="2800" dirty="0">
                <a:latin typeface="Montserrat" panose="02000505000000020004" pitchFamily="2" charset="77"/>
                <a:cs typeface="Calibri" panose="020F0502020204030204" pitchFamily="34" charset="0"/>
              </a:rPr>
              <a:t> Russia</a:t>
            </a:r>
          </a:p>
          <a:p>
            <a:endParaRPr lang="en-GB" sz="2800" dirty="0">
              <a:latin typeface="Montserrat" panose="02000505000000020004" pitchFamily="2" charset="77"/>
              <a:cs typeface="Calibri" panose="020F0502020204030204" pitchFamily="34" charset="0"/>
            </a:endParaRPr>
          </a:p>
          <a:p>
            <a:r>
              <a:rPr lang="en-GB" sz="2800" dirty="0">
                <a:latin typeface="Montserrat" panose="02000505000000020004" pitchFamily="2" charset="77"/>
                <a:cs typeface="Calibri" panose="020F0502020204030204" pitchFamily="34" charset="0"/>
              </a:rPr>
              <a:t>(</a:t>
            </a:r>
            <a:r>
              <a:rPr lang="en-GB" sz="2800" dirty="0" err="1">
                <a:latin typeface="Montserrat" panose="02000505000000020004" pitchFamily="2" charset="77"/>
                <a:cs typeface="Calibri" panose="020F0502020204030204" pitchFamily="34" charset="0"/>
              </a:rPr>
              <a:t>Nilson</a:t>
            </a:r>
            <a:r>
              <a:rPr lang="en-GB" sz="2800" dirty="0">
                <a:latin typeface="Montserrat" panose="02000505000000020004" pitchFamily="2" charset="77"/>
                <a:cs typeface="Calibri" panose="020F0502020204030204" pitchFamily="34" charset="0"/>
              </a:rPr>
              <a:t>, 2005)</a:t>
            </a:r>
          </a:p>
        </p:txBody>
      </p:sp>
    </p:spTree>
    <p:extLst>
      <p:ext uri="{BB962C8B-B14F-4D97-AF65-F5344CB8AC3E}">
        <p14:creationId xmlns:p14="http://schemas.microsoft.com/office/powerpoint/2010/main" val="173573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078" y="1373293"/>
            <a:ext cx="4410635" cy="3570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ángulo 1"/>
          <p:cNvSpPr/>
          <p:nvPr/>
        </p:nvSpPr>
        <p:spPr>
          <a:xfrm>
            <a:off x="369928" y="199492"/>
            <a:ext cx="8404143" cy="1200329"/>
          </a:xfrm>
          <a:prstGeom prst="rect">
            <a:avLst/>
          </a:prstGeom>
        </p:spPr>
        <p:txBody>
          <a:bodyPr wrap="square">
            <a:spAutoFit/>
          </a:bodyPr>
          <a:lstStyle/>
          <a:p>
            <a:r>
              <a:rPr lang="en-US" sz="2400" dirty="0">
                <a:solidFill>
                  <a:srgbClr val="63A47F"/>
                </a:solidFill>
                <a:latin typeface="Montserrat" panose="02000505000000020004" pitchFamily="2" charset="77"/>
              </a:rPr>
              <a:t>Only half the surface waters of Europe have met the </a:t>
            </a:r>
            <a:r>
              <a:rPr lang="en-US" sz="2400" b="1" dirty="0">
                <a:solidFill>
                  <a:srgbClr val="63A47F"/>
                </a:solidFill>
                <a:latin typeface="Montserrat" panose="02000505000000020004" pitchFamily="2" charset="77"/>
              </a:rPr>
              <a:t>Water Framework Directive target for 2015 </a:t>
            </a:r>
            <a:r>
              <a:rPr lang="en-US" sz="2400" dirty="0">
                <a:solidFill>
                  <a:srgbClr val="63A47F"/>
                </a:solidFill>
                <a:latin typeface="Montserrat" panose="02000505000000020004" pitchFamily="2" charset="77"/>
              </a:rPr>
              <a:t>of good ecological status </a:t>
            </a:r>
            <a:endParaRPr lang="es-ES" sz="2400" dirty="0">
              <a:solidFill>
                <a:srgbClr val="63A47F"/>
              </a:solidFill>
              <a:latin typeface="Montserrat" panose="02000505000000020004" pitchFamily="2" charset="77"/>
            </a:endParaRPr>
          </a:p>
        </p:txBody>
      </p:sp>
      <p:sp>
        <p:nvSpPr>
          <p:cNvPr id="7" name="16 Rectángulo">
            <a:extLst>
              <a:ext uri="{FF2B5EF4-FFF2-40B4-BE49-F238E27FC236}">
                <a16:creationId xmlns:a16="http://schemas.microsoft.com/office/drawing/2014/main" id="{05B38D81-1BB9-1941-AD64-274445F4C02D}"/>
              </a:ext>
            </a:extLst>
          </p:cNvPr>
          <p:cNvSpPr/>
          <p:nvPr/>
        </p:nvSpPr>
        <p:spPr>
          <a:xfrm>
            <a:off x="5056094" y="1547487"/>
            <a:ext cx="4032577" cy="584775"/>
          </a:xfrm>
          <a:prstGeom prst="rect">
            <a:avLst/>
          </a:prstGeom>
        </p:spPr>
        <p:txBody>
          <a:bodyPr wrap="square">
            <a:spAutoFit/>
          </a:bodyPr>
          <a:lstStyle/>
          <a:p>
            <a:pPr>
              <a:spcBef>
                <a:spcPct val="0"/>
              </a:spcBef>
            </a:pPr>
            <a:r>
              <a:rPr lang="en-GB" altLang="en-US" sz="1600" dirty="0">
                <a:solidFill>
                  <a:schemeClr val="bg1"/>
                </a:solidFill>
                <a:latin typeface="Montserrat" panose="02000505000000020004" pitchFamily="2" charset="77"/>
                <a:cs typeface="Arial" charset="0"/>
              </a:rPr>
              <a:t>Most failures due to fragmentation </a:t>
            </a:r>
          </a:p>
          <a:p>
            <a:pPr>
              <a:spcBef>
                <a:spcPct val="0"/>
              </a:spcBef>
            </a:pPr>
            <a:r>
              <a:rPr lang="en-GB" altLang="en-US" sz="1600" dirty="0">
                <a:solidFill>
                  <a:schemeClr val="bg1"/>
                </a:solidFill>
                <a:latin typeface="Montserrat" panose="02000505000000020004" pitchFamily="2" charset="77"/>
                <a:cs typeface="Arial" charset="0"/>
              </a:rPr>
              <a:t>&amp; habitat loss</a:t>
            </a:r>
          </a:p>
        </p:txBody>
      </p:sp>
      <p:sp>
        <p:nvSpPr>
          <p:cNvPr id="8" name="Rectangle 7">
            <a:extLst>
              <a:ext uri="{FF2B5EF4-FFF2-40B4-BE49-F238E27FC236}">
                <a16:creationId xmlns:a16="http://schemas.microsoft.com/office/drawing/2014/main" id="{AC3A63C3-4A50-FC47-90AD-1089B2B37FB7}"/>
              </a:ext>
            </a:extLst>
          </p:cNvPr>
          <p:cNvSpPr/>
          <p:nvPr/>
        </p:nvSpPr>
        <p:spPr>
          <a:xfrm>
            <a:off x="4432151" y="1424906"/>
            <a:ext cx="4711849" cy="927100"/>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16 Rectángulo">
            <a:extLst>
              <a:ext uri="{FF2B5EF4-FFF2-40B4-BE49-F238E27FC236}">
                <a16:creationId xmlns:a16="http://schemas.microsoft.com/office/drawing/2014/main" id="{AB7C00A1-56A6-0641-A43C-3F504E89A120}"/>
              </a:ext>
            </a:extLst>
          </p:cNvPr>
          <p:cNvSpPr/>
          <p:nvPr/>
        </p:nvSpPr>
        <p:spPr>
          <a:xfrm>
            <a:off x="4695713" y="1596068"/>
            <a:ext cx="4032577" cy="584775"/>
          </a:xfrm>
          <a:prstGeom prst="rect">
            <a:avLst/>
          </a:prstGeom>
        </p:spPr>
        <p:txBody>
          <a:bodyPr wrap="square">
            <a:spAutoFit/>
          </a:bodyPr>
          <a:lstStyle/>
          <a:p>
            <a:pPr>
              <a:spcBef>
                <a:spcPct val="0"/>
              </a:spcBef>
            </a:pPr>
            <a:r>
              <a:rPr lang="en-GB" altLang="en-US" sz="1600" dirty="0">
                <a:solidFill>
                  <a:schemeClr val="bg1"/>
                </a:solidFill>
                <a:latin typeface="Montserrat" panose="02000505000000020004" pitchFamily="2" charset="77"/>
                <a:cs typeface="Arial" charset="0"/>
              </a:rPr>
              <a:t>Most failures due to fragmentation </a:t>
            </a:r>
          </a:p>
          <a:p>
            <a:pPr>
              <a:spcBef>
                <a:spcPct val="0"/>
              </a:spcBef>
            </a:pPr>
            <a:r>
              <a:rPr lang="en-GB" altLang="en-US" sz="1600" dirty="0">
                <a:solidFill>
                  <a:schemeClr val="bg1"/>
                </a:solidFill>
                <a:latin typeface="Montserrat" panose="02000505000000020004" pitchFamily="2" charset="77"/>
                <a:cs typeface="Arial" charset="0"/>
              </a:rPr>
              <a:t>&amp; habitat loss</a:t>
            </a:r>
          </a:p>
        </p:txBody>
      </p:sp>
      <p:sp>
        <p:nvSpPr>
          <p:cNvPr id="10" name="Rectangle 9">
            <a:extLst>
              <a:ext uri="{FF2B5EF4-FFF2-40B4-BE49-F238E27FC236}">
                <a16:creationId xmlns:a16="http://schemas.microsoft.com/office/drawing/2014/main" id="{88603529-391F-5149-9A74-F420DEE752E5}"/>
              </a:ext>
            </a:extLst>
          </p:cNvPr>
          <p:cNvSpPr/>
          <p:nvPr/>
        </p:nvSpPr>
        <p:spPr>
          <a:xfrm>
            <a:off x="4432151" y="2571750"/>
            <a:ext cx="4711849" cy="927100"/>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16 Rectángulo">
            <a:extLst>
              <a:ext uri="{FF2B5EF4-FFF2-40B4-BE49-F238E27FC236}">
                <a16:creationId xmlns:a16="http://schemas.microsoft.com/office/drawing/2014/main" id="{C5D28ED6-5A12-7C46-B168-65E7970CFFDB}"/>
              </a:ext>
            </a:extLst>
          </p:cNvPr>
          <p:cNvSpPr/>
          <p:nvPr/>
        </p:nvSpPr>
        <p:spPr>
          <a:xfrm>
            <a:off x="4771786" y="2725335"/>
            <a:ext cx="4032577" cy="584775"/>
          </a:xfrm>
          <a:prstGeom prst="rect">
            <a:avLst/>
          </a:prstGeom>
        </p:spPr>
        <p:txBody>
          <a:bodyPr wrap="square">
            <a:spAutoFit/>
          </a:bodyPr>
          <a:lstStyle/>
          <a:p>
            <a:pPr>
              <a:spcBef>
                <a:spcPct val="0"/>
              </a:spcBef>
            </a:pPr>
            <a:r>
              <a:rPr lang="en-GB" altLang="en-US" sz="1600" dirty="0">
                <a:solidFill>
                  <a:schemeClr val="bg1"/>
                </a:solidFill>
                <a:latin typeface="Montserrat" panose="02000505000000020004" pitchFamily="2" charset="77"/>
                <a:cs typeface="Arial" charset="0"/>
              </a:rPr>
              <a:t>The times where we had rivers full of fish are almost over</a:t>
            </a:r>
          </a:p>
        </p:txBody>
      </p:sp>
    </p:spTree>
    <p:extLst>
      <p:ext uri="{BB962C8B-B14F-4D97-AF65-F5344CB8AC3E}">
        <p14:creationId xmlns:p14="http://schemas.microsoft.com/office/powerpoint/2010/main" val="2951510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SC_20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98" y="-246178"/>
            <a:ext cx="9258195" cy="6160528"/>
          </a:xfrm>
          <a:prstGeom prst="rect">
            <a:avLst/>
          </a:prstGeom>
        </p:spPr>
      </p:pic>
      <p:sp>
        <p:nvSpPr>
          <p:cNvPr id="6" name="Rectangle 5">
            <a:extLst>
              <a:ext uri="{FF2B5EF4-FFF2-40B4-BE49-F238E27FC236}">
                <a16:creationId xmlns:a16="http://schemas.microsoft.com/office/drawing/2014/main" id="{450C48E0-46E8-5748-AE81-B018C73C118F}"/>
              </a:ext>
            </a:extLst>
          </p:cNvPr>
          <p:cNvSpPr/>
          <p:nvPr/>
        </p:nvSpPr>
        <p:spPr>
          <a:xfrm>
            <a:off x="-57098" y="205979"/>
            <a:ext cx="9258195" cy="1180660"/>
          </a:xfrm>
          <a:prstGeom prst="rect">
            <a:avLst/>
          </a:prstGeom>
          <a:solidFill>
            <a:srgbClr val="3F8EC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82291" y="288478"/>
            <a:ext cx="6779416" cy="954105"/>
          </a:xfrm>
          <a:prstGeom prst="rect">
            <a:avLst/>
          </a:prstGeom>
          <a:noFill/>
        </p:spPr>
        <p:txBody>
          <a:bodyPr wrap="none" lIns="91438" tIns="45719" rIns="91438" bIns="45719" rtlCol="0">
            <a:spAutoFit/>
          </a:bodyPr>
          <a:lstStyle/>
          <a:p>
            <a:pPr algn="ctr"/>
            <a:r>
              <a:rPr lang="en-US" sz="2400" b="1" dirty="0">
                <a:solidFill>
                  <a:schemeClr val="bg1"/>
                </a:solidFill>
                <a:latin typeface="Montserrat" panose="02000505000000020004" pitchFamily="2" charset="77"/>
              </a:rPr>
              <a:t>HOW MANY OBSTACLES ARE OUT THERE?</a:t>
            </a:r>
          </a:p>
          <a:p>
            <a:pPr algn="ctr">
              <a:lnSpc>
                <a:spcPct val="50000"/>
              </a:lnSpc>
            </a:pPr>
            <a:endParaRPr lang="en-US" sz="2400" b="1" dirty="0">
              <a:solidFill>
                <a:schemeClr val="bg1"/>
              </a:solidFill>
              <a:latin typeface="Montserrat" panose="02000505000000020004" pitchFamily="2" charset="77"/>
            </a:endParaRPr>
          </a:p>
          <a:p>
            <a:pPr algn="ctr"/>
            <a:r>
              <a:rPr lang="en-US" sz="2000" dirty="0">
                <a:solidFill>
                  <a:schemeClr val="bg1"/>
                </a:solidFill>
                <a:latin typeface="Montserrat" panose="02000505000000020004" pitchFamily="2" charset="77"/>
              </a:rPr>
              <a:t>What can we do about it?</a:t>
            </a:r>
          </a:p>
        </p:txBody>
      </p:sp>
    </p:spTree>
    <p:extLst>
      <p:ext uri="{BB962C8B-B14F-4D97-AF65-F5344CB8AC3E}">
        <p14:creationId xmlns:p14="http://schemas.microsoft.com/office/powerpoint/2010/main" val="2386819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8EC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490673" y="1206930"/>
            <a:ext cx="3421542" cy="3020826"/>
            <a:chOff x="481524" y="1624007"/>
            <a:chExt cx="4320808" cy="3814774"/>
          </a:xfrm>
        </p:grpSpPr>
        <p:sp>
          <p:nvSpPr>
            <p:cNvPr id="5" name="Rectangle 1"/>
            <p:cNvSpPr/>
            <p:nvPr/>
          </p:nvSpPr>
          <p:spPr>
            <a:xfrm>
              <a:off x="481524" y="5069449"/>
              <a:ext cx="4320808" cy="369332"/>
            </a:xfrm>
            <a:prstGeom prst="rect">
              <a:avLst/>
            </a:prstGeom>
          </p:spPr>
          <p:txBody>
            <a:bodyPr wrap="square">
              <a:spAutoFit/>
            </a:bodyPr>
            <a:lstStyle/>
            <a:p>
              <a:pPr marL="457200" indent="-457200" algn="ctr"/>
              <a:r>
                <a:rPr lang="en-US" b="1" dirty="0">
                  <a:solidFill>
                    <a:schemeClr val="bg1"/>
                  </a:solidFill>
                </a:rPr>
                <a:t>France</a:t>
              </a:r>
              <a:r>
                <a:rPr lang="en-US" dirty="0">
                  <a:solidFill>
                    <a:schemeClr val="bg1"/>
                  </a:solidFill>
                </a:rPr>
                <a:t>: 83,795 man-made obstacles</a:t>
              </a:r>
              <a:endParaRPr lang="en-US" sz="1400" dirty="0">
                <a:solidFill>
                  <a:schemeClr val="bg1"/>
                </a:solidFill>
              </a:endParaRPr>
            </a:p>
          </p:txBody>
        </p:sp>
        <p:pic>
          <p:nvPicPr>
            <p:cNvPr id="6"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524" y="1624007"/>
              <a:ext cx="4320808" cy="3415369"/>
            </a:xfrm>
            <a:prstGeom prst="rect">
              <a:avLst/>
            </a:prstGeom>
          </p:spPr>
        </p:pic>
      </p:grpSp>
      <p:grpSp>
        <p:nvGrpSpPr>
          <p:cNvPr id="7" name="Group 6"/>
          <p:cNvGrpSpPr/>
          <p:nvPr/>
        </p:nvGrpSpPr>
        <p:grpSpPr>
          <a:xfrm>
            <a:off x="3955581" y="1200151"/>
            <a:ext cx="2820875" cy="3431094"/>
            <a:chOff x="4705928" y="1745513"/>
            <a:chExt cx="3876963" cy="4902908"/>
          </a:xfrm>
        </p:grpSpPr>
        <p:sp>
          <p:nvSpPr>
            <p:cNvPr id="8" name="Rectangle 1"/>
            <p:cNvSpPr/>
            <p:nvPr/>
          </p:nvSpPr>
          <p:spPr>
            <a:xfrm>
              <a:off x="4705928" y="6279089"/>
              <a:ext cx="3876963" cy="369332"/>
            </a:xfrm>
            <a:prstGeom prst="rect">
              <a:avLst/>
            </a:prstGeom>
          </p:spPr>
          <p:txBody>
            <a:bodyPr wrap="square">
              <a:spAutoFit/>
            </a:bodyPr>
            <a:lstStyle/>
            <a:p>
              <a:pPr marL="457200" indent="-457200" algn="ctr"/>
              <a:r>
                <a:rPr lang="en-US" b="1" dirty="0">
                  <a:solidFill>
                    <a:schemeClr val="bg1"/>
                  </a:solidFill>
                </a:rPr>
                <a:t>UK</a:t>
              </a:r>
              <a:r>
                <a:rPr lang="en-US" dirty="0">
                  <a:solidFill>
                    <a:schemeClr val="bg1"/>
                  </a:solidFill>
                </a:rPr>
                <a:t>: 22,000 man-made obstacles</a:t>
              </a:r>
              <a:endParaRPr lang="en-US" sz="1400" dirty="0">
                <a:solidFill>
                  <a:schemeClr val="bg1"/>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5928" y="1745513"/>
              <a:ext cx="3876963" cy="4453588"/>
            </a:xfrm>
            <a:prstGeom prst="rect">
              <a:avLst/>
            </a:prstGeom>
          </p:spPr>
        </p:pic>
      </p:grpSp>
      <p:grpSp>
        <p:nvGrpSpPr>
          <p:cNvPr id="10" name="Group 9"/>
          <p:cNvGrpSpPr/>
          <p:nvPr/>
        </p:nvGrpSpPr>
        <p:grpSpPr>
          <a:xfrm>
            <a:off x="6819821" y="1206929"/>
            <a:ext cx="1866978" cy="3364641"/>
            <a:chOff x="4623953" y="-98656"/>
            <a:chExt cx="2535382" cy="6054360"/>
          </a:xfrm>
        </p:grpSpPr>
        <p:pic>
          <p:nvPicPr>
            <p:cNvPr id="11" name="Imagen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3954" y="-98656"/>
              <a:ext cx="2535381" cy="5586123"/>
            </a:xfrm>
            <a:prstGeom prst="rect">
              <a:avLst/>
            </a:prstGeom>
          </p:spPr>
        </p:pic>
        <p:sp>
          <p:nvSpPr>
            <p:cNvPr id="12" name="Rectangle 1"/>
            <p:cNvSpPr/>
            <p:nvPr/>
          </p:nvSpPr>
          <p:spPr>
            <a:xfrm>
              <a:off x="4623953" y="5586372"/>
              <a:ext cx="2535381" cy="369332"/>
            </a:xfrm>
            <a:prstGeom prst="rect">
              <a:avLst/>
            </a:prstGeom>
          </p:spPr>
          <p:txBody>
            <a:bodyPr wrap="square">
              <a:spAutoFit/>
            </a:bodyPr>
            <a:lstStyle/>
            <a:p>
              <a:pPr indent="-457200"/>
              <a:r>
                <a:rPr lang="es-ES" b="1" dirty="0">
                  <a:solidFill>
                    <a:schemeClr val="bg1"/>
                  </a:solidFill>
                </a:rPr>
                <a:t>SWEDEN: </a:t>
              </a:r>
              <a:r>
                <a:rPr lang="en-US" dirty="0">
                  <a:solidFill>
                    <a:schemeClr val="bg1"/>
                  </a:solidFill>
                </a:rPr>
                <a:t>9,298 barriers </a:t>
              </a:r>
              <a:endParaRPr lang="es-ES" b="1" dirty="0">
                <a:solidFill>
                  <a:schemeClr val="bg1"/>
                </a:solidFill>
              </a:endParaRPr>
            </a:p>
          </p:txBody>
        </p:sp>
      </p:grpSp>
      <p:sp>
        <p:nvSpPr>
          <p:cNvPr id="13" name="Title 12"/>
          <p:cNvSpPr>
            <a:spLocks noGrp="1"/>
          </p:cNvSpPr>
          <p:nvPr>
            <p:ph type="title"/>
          </p:nvPr>
        </p:nvSpPr>
        <p:spPr>
          <a:xfrm>
            <a:off x="457200" y="271679"/>
            <a:ext cx="4645395" cy="644065"/>
          </a:xfrm>
        </p:spPr>
        <p:txBody>
          <a:bodyPr>
            <a:normAutofit/>
          </a:bodyPr>
          <a:lstStyle/>
          <a:p>
            <a:r>
              <a:rPr lang="en-US" sz="3600" dirty="0">
                <a:solidFill>
                  <a:srgbClr val="FFFFFF"/>
                </a:solidFill>
                <a:latin typeface="Montserrat" panose="02000505000000020004" pitchFamily="2" charset="77"/>
              </a:rPr>
              <a:t>National databases</a:t>
            </a:r>
          </a:p>
        </p:txBody>
      </p:sp>
    </p:spTree>
    <p:extLst>
      <p:ext uri="{BB962C8B-B14F-4D97-AF65-F5344CB8AC3E}">
        <p14:creationId xmlns:p14="http://schemas.microsoft.com/office/powerpoint/2010/main" val="40411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o 20"/>
          <p:cNvGrpSpPr/>
          <p:nvPr/>
        </p:nvGrpSpPr>
        <p:grpSpPr>
          <a:xfrm>
            <a:off x="386529" y="2989896"/>
            <a:ext cx="3172205" cy="1838255"/>
            <a:chOff x="408279" y="2215845"/>
            <a:chExt cx="3166682" cy="1933814"/>
          </a:xfrm>
        </p:grpSpPr>
        <p:grpSp>
          <p:nvGrpSpPr>
            <p:cNvPr id="7" name="Grupo 22"/>
            <p:cNvGrpSpPr/>
            <p:nvPr/>
          </p:nvGrpSpPr>
          <p:grpSpPr>
            <a:xfrm>
              <a:off x="469279" y="2215845"/>
              <a:ext cx="3105682" cy="1933814"/>
              <a:chOff x="469279" y="2215845"/>
              <a:chExt cx="3105682" cy="1933814"/>
            </a:xfrm>
          </p:grpSpPr>
          <p:pic>
            <p:nvPicPr>
              <p:cNvPr id="9" name="Imagen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279" y="2215845"/>
                <a:ext cx="3105682" cy="1933814"/>
              </a:xfrm>
              <a:prstGeom prst="rect">
                <a:avLst/>
              </a:prstGeom>
              <a:ln>
                <a:solidFill>
                  <a:schemeClr val="tx1"/>
                </a:solidFill>
              </a:ln>
            </p:spPr>
          </p:pic>
          <p:grpSp>
            <p:nvGrpSpPr>
              <p:cNvPr id="10" name="Grupo 28"/>
              <p:cNvGrpSpPr/>
              <p:nvPr/>
            </p:nvGrpSpPr>
            <p:grpSpPr>
              <a:xfrm>
                <a:off x="499011" y="2729585"/>
                <a:ext cx="3031795" cy="1409441"/>
                <a:chOff x="499011" y="2729585"/>
                <a:chExt cx="3031795" cy="1409441"/>
              </a:xfrm>
            </p:grpSpPr>
            <p:sp>
              <p:nvSpPr>
                <p:cNvPr id="11" name="Rectángulo 29"/>
                <p:cNvSpPr/>
                <p:nvPr/>
              </p:nvSpPr>
              <p:spPr>
                <a:xfrm>
                  <a:off x="503011" y="3182782"/>
                  <a:ext cx="857954" cy="95328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30"/>
                <p:cNvSpPr/>
                <p:nvPr/>
              </p:nvSpPr>
              <p:spPr>
                <a:xfrm>
                  <a:off x="3348890" y="3125176"/>
                  <a:ext cx="181916" cy="101385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31"/>
                <p:cNvSpPr/>
                <p:nvPr/>
              </p:nvSpPr>
              <p:spPr>
                <a:xfrm>
                  <a:off x="1629322" y="3819541"/>
                  <a:ext cx="152744" cy="240806"/>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32"/>
                <p:cNvSpPr/>
                <p:nvPr/>
              </p:nvSpPr>
              <p:spPr>
                <a:xfrm>
                  <a:off x="499011" y="2729585"/>
                  <a:ext cx="152744" cy="240806"/>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8" name="CuadroTexto 24"/>
            <p:cNvSpPr txBox="1"/>
            <p:nvPr/>
          </p:nvSpPr>
          <p:spPr>
            <a:xfrm>
              <a:off x="408279" y="3916218"/>
              <a:ext cx="1086864" cy="226644"/>
            </a:xfrm>
            <a:prstGeom prst="rect">
              <a:avLst/>
            </a:prstGeom>
            <a:noFill/>
          </p:spPr>
          <p:txBody>
            <a:bodyPr wrap="none" rtlCol="0">
              <a:spAutoFit/>
            </a:bodyPr>
            <a:lstStyle/>
            <a:p>
              <a:r>
                <a:rPr lang="es-ES" sz="800" dirty="0" err="1">
                  <a:latin typeface="Montserrat" panose="02000505000000020004" pitchFamily="2" charset="77"/>
                </a:rPr>
                <a:t>Source</a:t>
              </a:r>
              <a:r>
                <a:rPr lang="es-ES" sz="800" dirty="0">
                  <a:latin typeface="Montserrat" panose="02000505000000020004" pitchFamily="2" charset="77"/>
                </a:rPr>
                <a:t>: </a:t>
              </a:r>
              <a:r>
                <a:rPr lang="en-US" sz="800" dirty="0" err="1">
                  <a:latin typeface="Montserrat" panose="02000505000000020004" pitchFamily="2" charset="77"/>
                </a:rPr>
                <a:t>Tecnoma</a:t>
              </a:r>
              <a:endParaRPr lang="es-ES" sz="800" dirty="0">
                <a:latin typeface="Montserrat" panose="02000505000000020004" pitchFamily="2" charset="77"/>
              </a:endParaRPr>
            </a:p>
          </p:txBody>
        </p:sp>
      </p:grpSp>
      <p:pic>
        <p:nvPicPr>
          <p:cNvPr id="18" name="Imagen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1793" y="2950556"/>
            <a:ext cx="3820774" cy="1859229"/>
          </a:xfrm>
          <a:prstGeom prst="rect">
            <a:avLst/>
          </a:prstGeom>
          <a:ln>
            <a:solidFill>
              <a:schemeClr val="tx1"/>
            </a:solidFill>
          </a:ln>
        </p:spPr>
      </p:pic>
      <p:sp>
        <p:nvSpPr>
          <p:cNvPr id="19" name="CuadroTexto 37"/>
          <p:cNvSpPr txBox="1"/>
          <p:nvPr/>
        </p:nvSpPr>
        <p:spPr>
          <a:xfrm>
            <a:off x="7536444" y="4499663"/>
            <a:ext cx="1895975" cy="338554"/>
          </a:xfrm>
          <a:prstGeom prst="rect">
            <a:avLst/>
          </a:prstGeom>
          <a:noFill/>
        </p:spPr>
        <p:txBody>
          <a:bodyPr wrap="square" rtlCol="0">
            <a:spAutoFit/>
          </a:bodyPr>
          <a:lstStyle/>
          <a:p>
            <a:r>
              <a:rPr lang="es-ES" sz="800" dirty="0" err="1">
                <a:latin typeface="Montserrat" panose="02000505000000020004" pitchFamily="2" charset="77"/>
              </a:rPr>
              <a:t>Source</a:t>
            </a:r>
            <a:r>
              <a:rPr lang="es-ES" sz="800" dirty="0">
                <a:latin typeface="Montserrat" panose="02000505000000020004" pitchFamily="2" charset="77"/>
              </a:rPr>
              <a:t>: Confederación Hidrográfica del Duero</a:t>
            </a:r>
          </a:p>
        </p:txBody>
      </p:sp>
      <p:grpSp>
        <p:nvGrpSpPr>
          <p:cNvPr id="21" name="Grupo 39"/>
          <p:cNvGrpSpPr/>
          <p:nvPr/>
        </p:nvGrpSpPr>
        <p:grpSpPr>
          <a:xfrm>
            <a:off x="5398969" y="679852"/>
            <a:ext cx="3463599" cy="2020145"/>
            <a:chOff x="4682456" y="2080653"/>
            <a:chExt cx="3604945" cy="2154185"/>
          </a:xfrm>
        </p:grpSpPr>
        <p:pic>
          <p:nvPicPr>
            <p:cNvPr id="23" name="Imagen 4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82456" y="2080653"/>
              <a:ext cx="3584086" cy="2154185"/>
            </a:xfrm>
            <a:prstGeom prst="rect">
              <a:avLst/>
            </a:prstGeom>
            <a:ln>
              <a:solidFill>
                <a:schemeClr val="tx1"/>
              </a:solidFill>
            </a:ln>
          </p:spPr>
        </p:pic>
        <p:sp>
          <p:nvSpPr>
            <p:cNvPr id="24" name="CuadroTexto 42"/>
            <p:cNvSpPr txBox="1"/>
            <p:nvPr/>
          </p:nvSpPr>
          <p:spPr>
            <a:xfrm>
              <a:off x="6771372" y="3983212"/>
              <a:ext cx="1516029" cy="229739"/>
            </a:xfrm>
            <a:prstGeom prst="rect">
              <a:avLst/>
            </a:prstGeom>
            <a:noFill/>
            <a:ln>
              <a:noFill/>
            </a:ln>
          </p:spPr>
          <p:txBody>
            <a:bodyPr wrap="square" rtlCol="0">
              <a:spAutoFit/>
            </a:bodyPr>
            <a:lstStyle/>
            <a:p>
              <a:r>
                <a:rPr lang="es-ES" sz="800" dirty="0" err="1">
                  <a:latin typeface="Montserrat" panose="02000505000000020004" pitchFamily="2" charset="77"/>
                </a:rPr>
                <a:t>Source</a:t>
              </a:r>
              <a:r>
                <a:rPr lang="es-ES" sz="800" dirty="0">
                  <a:latin typeface="Montserrat" panose="02000505000000020004" pitchFamily="2" charset="77"/>
                </a:rPr>
                <a:t>: Kroes </a:t>
              </a:r>
              <a:r>
                <a:rPr lang="es-ES" sz="800" i="1" dirty="0">
                  <a:latin typeface="Montserrat" panose="02000505000000020004" pitchFamily="2" charset="77"/>
                </a:rPr>
                <a:t>et al</a:t>
              </a:r>
              <a:r>
                <a:rPr lang="es-ES" sz="800" dirty="0">
                  <a:latin typeface="Montserrat" panose="02000505000000020004" pitchFamily="2" charset="77"/>
                </a:rPr>
                <a:t>, 2015.</a:t>
              </a:r>
            </a:p>
          </p:txBody>
        </p:sp>
      </p:grpSp>
      <p:sp>
        <p:nvSpPr>
          <p:cNvPr id="22" name="Rectangle 1"/>
          <p:cNvSpPr/>
          <p:nvPr/>
        </p:nvSpPr>
        <p:spPr>
          <a:xfrm>
            <a:off x="4693022" y="2139443"/>
            <a:ext cx="2494651" cy="553998"/>
          </a:xfrm>
          <a:prstGeom prst="rect">
            <a:avLst/>
          </a:prstGeom>
          <a:solidFill>
            <a:srgbClr val="63A47F"/>
          </a:solidFill>
        </p:spPr>
        <p:txBody>
          <a:bodyPr wrap="square">
            <a:spAutoFit/>
          </a:bodyPr>
          <a:lstStyle/>
          <a:p>
            <a:pPr indent="-457200"/>
            <a:r>
              <a:rPr lang="es-ES" sz="1000" b="1" dirty="0">
                <a:solidFill>
                  <a:schemeClr val="bg1"/>
                </a:solidFill>
                <a:latin typeface="Montserrat" panose="02000505000000020004" pitchFamily="2" charset="77"/>
              </a:rPr>
              <a:t>Guadalquivir </a:t>
            </a:r>
            <a:r>
              <a:rPr lang="es-ES" sz="1000" b="1" dirty="0" err="1">
                <a:solidFill>
                  <a:schemeClr val="bg1"/>
                </a:solidFill>
                <a:latin typeface="Montserrat" panose="02000505000000020004" pitchFamily="2" charset="77"/>
              </a:rPr>
              <a:t>Basin</a:t>
            </a:r>
            <a:r>
              <a:rPr lang="es-ES" sz="1000" dirty="0">
                <a:solidFill>
                  <a:schemeClr val="bg1"/>
                </a:solidFill>
                <a:latin typeface="Montserrat" panose="02000505000000020004" pitchFamily="2" charset="77"/>
              </a:rPr>
              <a:t>:</a:t>
            </a:r>
            <a:r>
              <a:rPr lang="en-GB" sz="1000" b="1" dirty="0">
                <a:solidFill>
                  <a:schemeClr val="bg1"/>
                </a:solidFill>
                <a:latin typeface="Montserrat" panose="02000505000000020004" pitchFamily="2" charset="77"/>
                <a:ea typeface="Calibri"/>
                <a:cs typeface="Times New Roman"/>
              </a:rPr>
              <a:t>2,236 barriers              </a:t>
            </a:r>
          </a:p>
          <a:p>
            <a:pPr indent="-457200"/>
            <a:r>
              <a:rPr lang="en-GB" sz="1000" b="1" dirty="0">
                <a:solidFill>
                  <a:schemeClr val="bg1"/>
                </a:solidFill>
                <a:latin typeface="Montserrat" panose="02000505000000020004" pitchFamily="2" charset="77"/>
                <a:ea typeface="Calibri"/>
                <a:cs typeface="Times New Roman"/>
              </a:rPr>
              <a:t> </a:t>
            </a:r>
            <a:r>
              <a:rPr lang="en-GB" sz="1000" dirty="0">
                <a:solidFill>
                  <a:schemeClr val="bg1"/>
                </a:solidFill>
                <a:latin typeface="Montserrat" panose="02000505000000020004" pitchFamily="2" charset="77"/>
              </a:rPr>
              <a:t>(Source: </a:t>
            </a:r>
            <a:r>
              <a:rPr lang="en-GB" sz="1000" dirty="0" err="1">
                <a:solidFill>
                  <a:schemeClr val="bg1"/>
                </a:solidFill>
                <a:latin typeface="Montserrat" panose="02000505000000020004" pitchFamily="2" charset="77"/>
              </a:rPr>
              <a:t>Confederación</a:t>
            </a:r>
            <a:r>
              <a:rPr lang="en-GB" sz="1000" dirty="0">
                <a:solidFill>
                  <a:schemeClr val="bg1"/>
                </a:solidFill>
                <a:latin typeface="Montserrat" panose="02000505000000020004" pitchFamily="2" charset="77"/>
              </a:rPr>
              <a:t> </a:t>
            </a:r>
            <a:r>
              <a:rPr lang="en-GB" sz="1000" dirty="0" err="1">
                <a:solidFill>
                  <a:schemeClr val="bg1"/>
                </a:solidFill>
                <a:latin typeface="Montserrat" panose="02000505000000020004" pitchFamily="2" charset="77"/>
              </a:rPr>
              <a:t>Hidrográfica</a:t>
            </a:r>
            <a:r>
              <a:rPr lang="en-GB" sz="1000" dirty="0">
                <a:solidFill>
                  <a:schemeClr val="bg1"/>
                </a:solidFill>
                <a:latin typeface="Montserrat" panose="02000505000000020004" pitchFamily="2" charset="77"/>
              </a:rPr>
              <a:t> del Guadalquivir)</a:t>
            </a:r>
            <a:endParaRPr lang="en-US" sz="1000" dirty="0">
              <a:solidFill>
                <a:schemeClr val="bg1"/>
              </a:solidFill>
              <a:latin typeface="Montserrat" panose="02000505000000020004" pitchFamily="2" charset="77"/>
            </a:endParaRPr>
          </a:p>
        </p:txBody>
      </p:sp>
      <p:grpSp>
        <p:nvGrpSpPr>
          <p:cNvPr id="25" name="Grupo 2">
            <a:extLst>
              <a:ext uri="{FF2B5EF4-FFF2-40B4-BE49-F238E27FC236}">
                <a16:creationId xmlns:a16="http://schemas.microsoft.com/office/drawing/2014/main" id="{3C278EDD-4FB8-4373-9AAF-36DC998588E4}"/>
              </a:ext>
            </a:extLst>
          </p:cNvPr>
          <p:cNvGrpSpPr/>
          <p:nvPr/>
        </p:nvGrpSpPr>
        <p:grpSpPr>
          <a:xfrm>
            <a:off x="475225" y="757399"/>
            <a:ext cx="2884634" cy="1994805"/>
            <a:chOff x="377047" y="1451718"/>
            <a:chExt cx="3903809" cy="2699593"/>
          </a:xfrm>
          <a:effectLst/>
        </p:grpSpPr>
        <p:pic>
          <p:nvPicPr>
            <p:cNvPr id="26" name="Imagen 4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7047" y="1451718"/>
              <a:ext cx="3860638" cy="2699593"/>
            </a:xfrm>
            <a:prstGeom prst="rect">
              <a:avLst/>
            </a:prstGeom>
            <a:ln w="19050" cap="sq">
              <a:solidFill>
                <a:schemeClr val="tx1"/>
              </a:solidFill>
              <a:prstDash val="solid"/>
              <a:miter lim="800000"/>
            </a:ln>
            <a:effectLst/>
          </p:spPr>
        </p:pic>
        <p:sp>
          <p:nvSpPr>
            <p:cNvPr id="27" name="Rectangle 1"/>
            <p:cNvSpPr/>
            <p:nvPr/>
          </p:nvSpPr>
          <p:spPr>
            <a:xfrm>
              <a:off x="1468042" y="3671789"/>
              <a:ext cx="2812814" cy="458169"/>
            </a:xfrm>
            <a:prstGeom prst="rect">
              <a:avLst/>
            </a:prstGeom>
            <a:ln>
              <a:noFill/>
            </a:ln>
          </p:spPr>
          <p:txBody>
            <a:bodyPr wrap="square">
              <a:spAutoFit/>
            </a:bodyPr>
            <a:lstStyle/>
            <a:p>
              <a:pPr indent="-457200" algn="r"/>
              <a:r>
                <a:rPr lang="en-GB" sz="800" dirty="0">
                  <a:latin typeface="Montserrat" panose="02000505000000020004" pitchFamily="2" charset="77"/>
                </a:rPr>
                <a:t>(Source: Instituto </a:t>
              </a:r>
              <a:r>
                <a:rPr lang="en-GB" sz="800" dirty="0" err="1">
                  <a:latin typeface="Montserrat" panose="02000505000000020004" pitchFamily="2" charset="77"/>
                </a:rPr>
                <a:t>Geográfico</a:t>
              </a:r>
              <a:r>
                <a:rPr lang="en-GB" sz="800" dirty="0">
                  <a:latin typeface="Montserrat" panose="02000505000000020004" pitchFamily="2" charset="77"/>
                </a:rPr>
                <a:t> Nacional)</a:t>
              </a:r>
              <a:endParaRPr lang="en-US" sz="800" dirty="0">
                <a:latin typeface="Montserrat" panose="02000505000000020004" pitchFamily="2" charset="77"/>
              </a:endParaRPr>
            </a:p>
          </p:txBody>
        </p:sp>
      </p:grpSp>
      <p:sp>
        <p:nvSpPr>
          <p:cNvPr id="28" name="Title 12"/>
          <p:cNvSpPr>
            <a:spLocks noGrp="1"/>
          </p:cNvSpPr>
          <p:nvPr>
            <p:ph type="title"/>
          </p:nvPr>
        </p:nvSpPr>
        <p:spPr>
          <a:xfrm>
            <a:off x="-361637" y="-51220"/>
            <a:ext cx="5054659" cy="857250"/>
          </a:xfrm>
          <a:noFill/>
        </p:spPr>
        <p:txBody>
          <a:bodyPr>
            <a:normAutofit/>
          </a:bodyPr>
          <a:lstStyle/>
          <a:p>
            <a:r>
              <a:rPr lang="en-US" sz="2800" dirty="0">
                <a:solidFill>
                  <a:srgbClr val="63A47F"/>
                </a:solidFill>
                <a:latin typeface="Montserrat" panose="02000505000000020004" pitchFamily="2" charset="77"/>
              </a:rPr>
              <a:t>Regional databases</a:t>
            </a:r>
          </a:p>
        </p:txBody>
      </p:sp>
      <p:sp>
        <p:nvSpPr>
          <p:cNvPr id="29" name="Rectangle 1">
            <a:extLst>
              <a:ext uri="{FF2B5EF4-FFF2-40B4-BE49-F238E27FC236}">
                <a16:creationId xmlns:a16="http://schemas.microsoft.com/office/drawing/2014/main" id="{5DA5163B-FE15-3843-8E58-0E06E0051E5A}"/>
              </a:ext>
            </a:extLst>
          </p:cNvPr>
          <p:cNvSpPr/>
          <p:nvPr/>
        </p:nvSpPr>
        <p:spPr>
          <a:xfrm>
            <a:off x="4693022" y="4284219"/>
            <a:ext cx="2494651" cy="553998"/>
          </a:xfrm>
          <a:prstGeom prst="rect">
            <a:avLst/>
          </a:prstGeom>
          <a:solidFill>
            <a:srgbClr val="63A47F"/>
          </a:solidFill>
        </p:spPr>
        <p:txBody>
          <a:bodyPr wrap="square">
            <a:spAutoFit/>
          </a:bodyPr>
          <a:lstStyle/>
          <a:p>
            <a:pPr indent="-457200"/>
            <a:r>
              <a:rPr lang="es-ES" sz="1000" b="1" dirty="0">
                <a:solidFill>
                  <a:schemeClr val="bg1"/>
                </a:solidFill>
                <a:latin typeface="Montserrat" panose="02000505000000020004" pitchFamily="2" charset="77"/>
              </a:rPr>
              <a:t>Duero </a:t>
            </a:r>
            <a:r>
              <a:rPr lang="es-ES" sz="1000" b="1" dirty="0" err="1">
                <a:solidFill>
                  <a:schemeClr val="bg1"/>
                </a:solidFill>
                <a:latin typeface="Montserrat" panose="02000505000000020004" pitchFamily="2" charset="77"/>
              </a:rPr>
              <a:t>Basin</a:t>
            </a:r>
            <a:r>
              <a:rPr lang="es-ES" sz="1000" dirty="0">
                <a:solidFill>
                  <a:schemeClr val="bg1"/>
                </a:solidFill>
                <a:latin typeface="Montserrat" panose="02000505000000020004" pitchFamily="2" charset="77"/>
              </a:rPr>
              <a:t>:</a:t>
            </a:r>
            <a:r>
              <a:rPr lang="en-GB" sz="1000" b="1" dirty="0">
                <a:solidFill>
                  <a:schemeClr val="bg1"/>
                </a:solidFill>
                <a:latin typeface="Montserrat" panose="02000505000000020004" pitchFamily="2" charset="77"/>
                <a:cs typeface="Times New Roman"/>
              </a:rPr>
              <a:t>3</a:t>
            </a:r>
            <a:r>
              <a:rPr lang="en-GB" sz="1000" b="1" dirty="0">
                <a:solidFill>
                  <a:schemeClr val="bg1"/>
                </a:solidFill>
                <a:latin typeface="Montserrat" panose="02000505000000020004" pitchFamily="2" charset="77"/>
                <a:ea typeface="Calibri"/>
                <a:cs typeface="Times New Roman"/>
              </a:rPr>
              <a:t>,746 barriers              </a:t>
            </a:r>
          </a:p>
          <a:p>
            <a:pPr indent="-457200"/>
            <a:r>
              <a:rPr lang="en-GB" sz="1000" b="1" dirty="0">
                <a:solidFill>
                  <a:schemeClr val="bg1"/>
                </a:solidFill>
                <a:latin typeface="Montserrat" panose="02000505000000020004" pitchFamily="2" charset="77"/>
                <a:ea typeface="Calibri"/>
                <a:cs typeface="Times New Roman"/>
              </a:rPr>
              <a:t> </a:t>
            </a:r>
            <a:r>
              <a:rPr lang="en-GB" sz="1000" dirty="0">
                <a:solidFill>
                  <a:schemeClr val="bg1"/>
                </a:solidFill>
                <a:latin typeface="Montserrat" panose="02000505000000020004" pitchFamily="2" charset="77"/>
              </a:rPr>
              <a:t>(Source: </a:t>
            </a:r>
            <a:r>
              <a:rPr lang="en-GB" sz="1000" dirty="0" err="1">
                <a:solidFill>
                  <a:schemeClr val="bg1"/>
                </a:solidFill>
                <a:latin typeface="Montserrat" panose="02000505000000020004" pitchFamily="2" charset="77"/>
              </a:rPr>
              <a:t>Confederación</a:t>
            </a:r>
            <a:r>
              <a:rPr lang="en-GB" sz="1000" dirty="0">
                <a:solidFill>
                  <a:schemeClr val="bg1"/>
                </a:solidFill>
                <a:latin typeface="Montserrat" panose="02000505000000020004" pitchFamily="2" charset="77"/>
              </a:rPr>
              <a:t> </a:t>
            </a:r>
            <a:r>
              <a:rPr lang="en-GB" sz="1000" dirty="0" err="1">
                <a:solidFill>
                  <a:schemeClr val="bg1"/>
                </a:solidFill>
                <a:latin typeface="Montserrat" panose="02000505000000020004" pitchFamily="2" charset="77"/>
              </a:rPr>
              <a:t>Hidrográfica</a:t>
            </a:r>
            <a:r>
              <a:rPr lang="en-GB" sz="1000" dirty="0">
                <a:solidFill>
                  <a:schemeClr val="bg1"/>
                </a:solidFill>
                <a:latin typeface="Montserrat" panose="02000505000000020004" pitchFamily="2" charset="77"/>
              </a:rPr>
              <a:t> del Duero)</a:t>
            </a:r>
            <a:endParaRPr lang="en-US" sz="1000" dirty="0">
              <a:solidFill>
                <a:schemeClr val="bg1"/>
              </a:solidFill>
              <a:latin typeface="Montserrat" panose="02000505000000020004" pitchFamily="2" charset="77"/>
            </a:endParaRPr>
          </a:p>
        </p:txBody>
      </p:sp>
      <p:sp>
        <p:nvSpPr>
          <p:cNvPr id="30" name="Rectangle 1">
            <a:extLst>
              <a:ext uri="{FF2B5EF4-FFF2-40B4-BE49-F238E27FC236}">
                <a16:creationId xmlns:a16="http://schemas.microsoft.com/office/drawing/2014/main" id="{44352FCF-4525-9143-8039-AC145FB84E1D}"/>
              </a:ext>
            </a:extLst>
          </p:cNvPr>
          <p:cNvSpPr/>
          <p:nvPr/>
        </p:nvSpPr>
        <p:spPr>
          <a:xfrm>
            <a:off x="2372514" y="2985335"/>
            <a:ext cx="2494651" cy="553998"/>
          </a:xfrm>
          <a:prstGeom prst="rect">
            <a:avLst/>
          </a:prstGeom>
          <a:solidFill>
            <a:srgbClr val="63A47F"/>
          </a:solidFill>
        </p:spPr>
        <p:txBody>
          <a:bodyPr wrap="square">
            <a:spAutoFit/>
          </a:bodyPr>
          <a:lstStyle/>
          <a:p>
            <a:pPr indent="-457200"/>
            <a:r>
              <a:rPr lang="es-ES" sz="1000" b="1" dirty="0">
                <a:solidFill>
                  <a:schemeClr val="bg1"/>
                </a:solidFill>
                <a:latin typeface="Montserrat" panose="02000505000000020004" pitchFamily="2" charset="77"/>
              </a:rPr>
              <a:t>Ebro </a:t>
            </a:r>
            <a:r>
              <a:rPr lang="es-ES" sz="1000" b="1" dirty="0" err="1">
                <a:solidFill>
                  <a:schemeClr val="bg1"/>
                </a:solidFill>
                <a:latin typeface="Montserrat" panose="02000505000000020004" pitchFamily="2" charset="77"/>
              </a:rPr>
              <a:t>Basin</a:t>
            </a:r>
            <a:r>
              <a:rPr lang="es-ES" sz="1000" dirty="0">
                <a:solidFill>
                  <a:schemeClr val="bg1"/>
                </a:solidFill>
                <a:latin typeface="Montserrat" panose="02000505000000020004" pitchFamily="2" charset="77"/>
              </a:rPr>
              <a:t>:</a:t>
            </a:r>
            <a:r>
              <a:rPr lang="en-GB" sz="1000" b="1" dirty="0">
                <a:solidFill>
                  <a:schemeClr val="bg1"/>
                </a:solidFill>
                <a:latin typeface="Montserrat" panose="02000505000000020004" pitchFamily="2" charset="77"/>
                <a:cs typeface="Times New Roman"/>
              </a:rPr>
              <a:t>2</a:t>
            </a:r>
            <a:r>
              <a:rPr lang="en-GB" sz="1000" b="1" dirty="0">
                <a:solidFill>
                  <a:schemeClr val="bg1"/>
                </a:solidFill>
                <a:latin typeface="Montserrat" panose="02000505000000020004" pitchFamily="2" charset="77"/>
                <a:ea typeface="Calibri"/>
                <a:cs typeface="Times New Roman"/>
              </a:rPr>
              <a:t>,828 barriers              </a:t>
            </a:r>
          </a:p>
          <a:p>
            <a:pPr indent="-457200"/>
            <a:r>
              <a:rPr lang="en-GB" sz="1000" b="1" dirty="0">
                <a:solidFill>
                  <a:schemeClr val="bg1"/>
                </a:solidFill>
                <a:latin typeface="Montserrat" panose="02000505000000020004" pitchFamily="2" charset="77"/>
                <a:ea typeface="Calibri"/>
                <a:cs typeface="Times New Roman"/>
              </a:rPr>
              <a:t> </a:t>
            </a:r>
            <a:r>
              <a:rPr lang="en-GB" sz="1000" dirty="0">
                <a:solidFill>
                  <a:schemeClr val="bg1"/>
                </a:solidFill>
                <a:latin typeface="Montserrat" panose="02000505000000020004" pitchFamily="2" charset="77"/>
              </a:rPr>
              <a:t>(Source: </a:t>
            </a:r>
            <a:r>
              <a:rPr lang="en-GB" sz="1000" dirty="0" err="1">
                <a:solidFill>
                  <a:schemeClr val="bg1"/>
                </a:solidFill>
                <a:latin typeface="Montserrat" panose="02000505000000020004" pitchFamily="2" charset="77"/>
              </a:rPr>
              <a:t>Confederación</a:t>
            </a:r>
            <a:r>
              <a:rPr lang="en-GB" sz="1000" dirty="0">
                <a:solidFill>
                  <a:schemeClr val="bg1"/>
                </a:solidFill>
                <a:latin typeface="Montserrat" panose="02000505000000020004" pitchFamily="2" charset="77"/>
              </a:rPr>
              <a:t> </a:t>
            </a:r>
            <a:r>
              <a:rPr lang="en-GB" sz="1000" dirty="0" err="1">
                <a:solidFill>
                  <a:schemeClr val="bg1"/>
                </a:solidFill>
                <a:latin typeface="Montserrat" panose="02000505000000020004" pitchFamily="2" charset="77"/>
              </a:rPr>
              <a:t>Hidrográfica</a:t>
            </a:r>
            <a:r>
              <a:rPr lang="en-GB" sz="1000" dirty="0">
                <a:solidFill>
                  <a:schemeClr val="bg1"/>
                </a:solidFill>
                <a:latin typeface="Montserrat" panose="02000505000000020004" pitchFamily="2" charset="77"/>
              </a:rPr>
              <a:t> del Ebro)</a:t>
            </a:r>
            <a:endParaRPr lang="en-US" sz="1000" dirty="0">
              <a:solidFill>
                <a:schemeClr val="bg1"/>
              </a:solidFill>
              <a:latin typeface="Montserrat" panose="02000505000000020004" pitchFamily="2" charset="77"/>
            </a:endParaRPr>
          </a:p>
        </p:txBody>
      </p:sp>
    </p:spTree>
    <p:extLst>
      <p:ext uri="{BB962C8B-B14F-4D97-AF65-F5344CB8AC3E}">
        <p14:creationId xmlns:p14="http://schemas.microsoft.com/office/powerpoint/2010/main" val="204012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F8ECC"/>
        </a:solidFill>
        <a:effectLst/>
      </p:bgPr>
    </p:bg>
    <p:spTree>
      <p:nvGrpSpPr>
        <p:cNvPr id="1" name=""/>
        <p:cNvGrpSpPr/>
        <p:nvPr/>
      </p:nvGrpSpPr>
      <p:grpSpPr>
        <a:xfrm>
          <a:off x="0" y="0"/>
          <a:ext cx="0" cy="0"/>
          <a:chOff x="0" y="0"/>
          <a:chExt cx="0" cy="0"/>
        </a:xfrm>
      </p:grpSpPr>
      <p:sp>
        <p:nvSpPr>
          <p:cNvPr id="4" name="Tijdelijke aanduiding voor inhoud 2"/>
          <p:cNvSpPr txBox="1">
            <a:spLocks/>
          </p:cNvSpPr>
          <p:nvPr/>
        </p:nvSpPr>
        <p:spPr>
          <a:xfrm>
            <a:off x="4593382" y="1179067"/>
            <a:ext cx="4546617" cy="431509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1800" dirty="0">
                <a:solidFill>
                  <a:schemeClr val="bg1"/>
                </a:solidFill>
                <a:latin typeface="Montserrat" panose="02000505000000020004" pitchFamily="2" charset="77"/>
              </a:rPr>
              <a:t>FRANCE:	</a:t>
            </a:r>
            <a:r>
              <a:rPr lang="en-US" sz="1800" b="1" dirty="0">
                <a:solidFill>
                  <a:schemeClr val="bg1"/>
                </a:solidFill>
                <a:latin typeface="Montserrat" panose="02000505000000020004" pitchFamily="2" charset="77"/>
              </a:rPr>
              <a:t>			</a:t>
            </a:r>
            <a:r>
              <a:rPr lang="en-US" sz="1800" dirty="0">
                <a:solidFill>
                  <a:schemeClr val="bg1"/>
                </a:solidFill>
                <a:latin typeface="Montserrat" panose="02000505000000020004" pitchFamily="2" charset="77"/>
              </a:rPr>
              <a:t>&gt;2.400</a:t>
            </a:r>
          </a:p>
          <a:p>
            <a:pPr algn="just"/>
            <a:r>
              <a:rPr lang="en-US" sz="1800" dirty="0">
                <a:solidFill>
                  <a:schemeClr val="bg1"/>
                </a:solidFill>
                <a:latin typeface="Montserrat" panose="02000505000000020004" pitchFamily="2" charset="77"/>
              </a:rPr>
              <a:t>SWEDEN:				&gt;1.600</a:t>
            </a:r>
          </a:p>
          <a:p>
            <a:pPr algn="just"/>
            <a:r>
              <a:rPr lang="en-US" sz="1800" dirty="0">
                <a:solidFill>
                  <a:schemeClr val="bg1"/>
                </a:solidFill>
                <a:latin typeface="Montserrat" panose="02000505000000020004" pitchFamily="2" charset="77"/>
              </a:rPr>
              <a:t>FINLAND:				&gt;450</a:t>
            </a:r>
          </a:p>
          <a:p>
            <a:pPr algn="just"/>
            <a:r>
              <a:rPr lang="en-US" sz="1800" dirty="0">
                <a:solidFill>
                  <a:schemeClr val="bg1"/>
                </a:solidFill>
                <a:latin typeface="Montserrat" panose="02000505000000020004" pitchFamily="2" charset="77"/>
              </a:rPr>
              <a:t>SPAIN:					&gt;200 </a:t>
            </a:r>
          </a:p>
          <a:p>
            <a:pPr algn="just"/>
            <a:r>
              <a:rPr lang="en-US" sz="1800" dirty="0">
                <a:solidFill>
                  <a:schemeClr val="bg1"/>
                </a:solidFill>
                <a:latin typeface="Montserrat" panose="02000505000000020004" pitchFamily="2" charset="77"/>
              </a:rPr>
              <a:t>UK:					       &gt;130</a:t>
            </a:r>
          </a:p>
          <a:p>
            <a:pPr algn="just"/>
            <a:r>
              <a:rPr lang="en-US" sz="1800" dirty="0">
                <a:solidFill>
                  <a:schemeClr val="bg1"/>
                </a:solidFill>
                <a:latin typeface="Montserrat" panose="02000505000000020004" pitchFamily="2" charset="77"/>
              </a:rPr>
              <a:t>NETHERLANDS:	       &gt;50	</a:t>
            </a:r>
          </a:p>
          <a:p>
            <a:pPr algn="just"/>
            <a:r>
              <a:rPr lang="en-US" sz="1800" dirty="0">
                <a:solidFill>
                  <a:schemeClr val="bg1"/>
                </a:solidFill>
                <a:latin typeface="Montserrat" panose="02000505000000020004" pitchFamily="2" charset="77"/>
              </a:rPr>
              <a:t>ESTONIA:				&gt;5</a:t>
            </a:r>
          </a:p>
          <a:p>
            <a:pPr algn="just"/>
            <a:r>
              <a:rPr lang="en-US" sz="1800" dirty="0">
                <a:solidFill>
                  <a:schemeClr val="bg1"/>
                </a:solidFill>
                <a:latin typeface="Montserrat" panose="02000505000000020004" pitchFamily="2" charset="77"/>
              </a:rPr>
              <a:t>SWITZERLAND:		        1</a:t>
            </a:r>
          </a:p>
          <a:p>
            <a:pPr algn="just"/>
            <a:r>
              <a:rPr lang="en-US" sz="1800" dirty="0">
                <a:solidFill>
                  <a:schemeClr val="bg1"/>
                </a:solidFill>
                <a:latin typeface="Montserrat" panose="02000505000000020004" pitchFamily="2" charset="77"/>
              </a:rPr>
              <a:t>BELGIUM:				tbd</a:t>
            </a:r>
          </a:p>
          <a:p>
            <a:pPr algn="just"/>
            <a:r>
              <a:rPr lang="en-US" sz="1800" dirty="0">
                <a:solidFill>
                  <a:schemeClr val="bg1"/>
                </a:solidFill>
                <a:latin typeface="Montserrat" panose="02000505000000020004" pitchFamily="2" charset="77"/>
              </a:rPr>
              <a:t>GERMANY:			       </a:t>
            </a:r>
            <a:r>
              <a:rPr lang="en-US" sz="1800" dirty="0" err="1">
                <a:solidFill>
                  <a:schemeClr val="bg1"/>
                </a:solidFill>
                <a:latin typeface="Montserrat" panose="02000505000000020004" pitchFamily="2" charset="77"/>
              </a:rPr>
              <a:t>tbd</a:t>
            </a:r>
            <a:endParaRPr lang="en-US" sz="1800" dirty="0">
              <a:solidFill>
                <a:schemeClr val="bg1"/>
              </a:solidFill>
              <a:latin typeface="Montserrat" panose="02000505000000020004" pitchFamily="2" charset="77"/>
            </a:endParaRPr>
          </a:p>
          <a:p>
            <a:pPr marL="457200" indent="-457200" algn="just">
              <a:buFont typeface="Arial" panose="020B0604020202020204" pitchFamily="34" charset="0"/>
              <a:buChar char="•"/>
            </a:pPr>
            <a:endParaRPr lang="en-US" sz="2800" dirty="0">
              <a:solidFill>
                <a:schemeClr val="bg1"/>
              </a:solidFill>
              <a:latin typeface="+mj-lt"/>
            </a:endParaRPr>
          </a:p>
          <a:p>
            <a:pPr marL="457200" indent="-457200" algn="just">
              <a:buFont typeface="Arial" panose="020B0604020202020204" pitchFamily="34" charset="0"/>
              <a:buChar char="•"/>
            </a:pPr>
            <a:endParaRPr lang="en-US" sz="2800" dirty="0">
              <a:solidFill>
                <a:schemeClr val="bg1"/>
              </a:solidFill>
              <a:latin typeface="+mj-lt"/>
            </a:endParaRPr>
          </a:p>
          <a:p>
            <a:pPr algn="just"/>
            <a:endParaRPr lang="en-US" sz="2800" dirty="0">
              <a:solidFill>
                <a:schemeClr val="bg1"/>
              </a:solidFill>
              <a:latin typeface="+mj-lt"/>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602" y="133491"/>
            <a:ext cx="1514667" cy="1070340"/>
          </a:xfrm>
          <a:prstGeom prst="rect">
            <a:avLst/>
          </a:prstGeom>
        </p:spPr>
      </p:pic>
      <p:sp>
        <p:nvSpPr>
          <p:cNvPr id="6" name="Tijdelijke aanduiding voor inhoud 2"/>
          <p:cNvSpPr txBox="1">
            <a:spLocks/>
          </p:cNvSpPr>
          <p:nvPr/>
        </p:nvSpPr>
        <p:spPr>
          <a:xfrm>
            <a:off x="4572000" y="268734"/>
            <a:ext cx="4436761" cy="716696"/>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z="2800" dirty="0">
                <a:solidFill>
                  <a:schemeClr val="bg1"/>
                </a:solidFill>
                <a:latin typeface="Montserrat" panose="02000505000000020004" pitchFamily="2" charset="77"/>
              </a:rPr>
              <a:t>REMOVED BARRIERS</a:t>
            </a:r>
            <a:r>
              <a:rPr lang="en-US" sz="2800" b="1" dirty="0">
                <a:solidFill>
                  <a:schemeClr val="bg1"/>
                </a:solidFill>
                <a:latin typeface="Montserrat" panose="02000505000000020004" pitchFamily="2" charset="77"/>
              </a:rPr>
              <a:t>		</a:t>
            </a:r>
            <a:endParaRPr lang="en-US" sz="2800" dirty="0">
              <a:solidFill>
                <a:schemeClr val="bg1"/>
              </a:solidFill>
              <a:latin typeface="Montserrat" panose="02000505000000020004" pitchFamily="2" charset="77"/>
            </a:endParaRPr>
          </a:p>
          <a:p>
            <a:pPr marL="457200" indent="-457200" algn="just">
              <a:buFont typeface="Arial" panose="020B0604020202020204" pitchFamily="34" charset="0"/>
              <a:buChar char="•"/>
            </a:pPr>
            <a:endParaRPr lang="en-US" sz="2800" dirty="0">
              <a:solidFill>
                <a:schemeClr val="bg1"/>
              </a:solidFill>
              <a:latin typeface="+mj-lt"/>
            </a:endParaRPr>
          </a:p>
          <a:p>
            <a:pPr marL="457200" indent="-457200" algn="just">
              <a:buFont typeface="Arial" panose="020B0604020202020204" pitchFamily="34" charset="0"/>
              <a:buChar char="•"/>
            </a:pPr>
            <a:endParaRPr lang="en-US" sz="2800" dirty="0">
              <a:solidFill>
                <a:schemeClr val="bg1"/>
              </a:solidFill>
              <a:latin typeface="+mj-lt"/>
            </a:endParaRPr>
          </a:p>
          <a:p>
            <a:pPr algn="just"/>
            <a:endParaRPr lang="en-US" sz="2800" dirty="0">
              <a:solidFill>
                <a:schemeClr val="bg1"/>
              </a:solidFill>
              <a:latin typeface="+mj-lt"/>
            </a:endParaRPr>
          </a:p>
        </p:txBody>
      </p:sp>
      <p:sp>
        <p:nvSpPr>
          <p:cNvPr id="7" name="Tijdelijke aanduiding voor inhoud 2"/>
          <p:cNvSpPr txBox="1">
            <a:spLocks/>
          </p:cNvSpPr>
          <p:nvPr/>
        </p:nvSpPr>
        <p:spPr>
          <a:xfrm>
            <a:off x="157346" y="4337031"/>
            <a:ext cx="4436761" cy="7166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de-DE" sz="1200" dirty="0">
                <a:solidFill>
                  <a:schemeClr val="bg1"/>
                </a:solidFill>
                <a:latin typeface="+mj-lt"/>
              </a:rPr>
              <a:t>© </a:t>
            </a:r>
            <a:r>
              <a:rPr lang="en-US" sz="1200" dirty="0">
                <a:solidFill>
                  <a:schemeClr val="bg1"/>
                </a:solidFill>
                <a:latin typeface="+mj-lt"/>
              </a:rPr>
              <a:t>Duero River Basin Authority</a:t>
            </a:r>
            <a:r>
              <a:rPr lang="en-US" sz="1200" b="1" dirty="0">
                <a:solidFill>
                  <a:schemeClr val="bg1"/>
                </a:solidFill>
                <a:latin typeface="+mj-lt"/>
              </a:rPr>
              <a:t>	</a:t>
            </a:r>
            <a:endParaRPr lang="en-US" sz="1200" dirty="0">
              <a:solidFill>
                <a:schemeClr val="bg1"/>
              </a:solidFill>
              <a:latin typeface="+mj-lt"/>
            </a:endParaRPr>
          </a:p>
          <a:p>
            <a:pPr marL="457200" indent="-457200" algn="just">
              <a:buFont typeface="Arial" panose="020B0604020202020204" pitchFamily="34" charset="0"/>
              <a:buChar char="•"/>
            </a:pPr>
            <a:endParaRPr lang="en-US" sz="1200" dirty="0">
              <a:solidFill>
                <a:schemeClr val="bg1"/>
              </a:solidFill>
              <a:latin typeface="+mj-lt"/>
            </a:endParaRPr>
          </a:p>
          <a:p>
            <a:pPr marL="457200" indent="-457200" algn="just">
              <a:buFont typeface="Arial" panose="020B0604020202020204" pitchFamily="34" charset="0"/>
              <a:buChar char="•"/>
            </a:pPr>
            <a:endParaRPr lang="en-US" sz="1200" dirty="0">
              <a:solidFill>
                <a:schemeClr val="bg1"/>
              </a:solidFill>
              <a:latin typeface="+mj-lt"/>
            </a:endParaRPr>
          </a:p>
          <a:p>
            <a:pPr algn="just"/>
            <a:endParaRPr lang="en-US" sz="1200" dirty="0">
              <a:solidFill>
                <a:schemeClr val="bg1"/>
              </a:solidFill>
              <a:latin typeface="+mj-lt"/>
            </a:endParaRPr>
          </a:p>
        </p:txBody>
      </p:sp>
      <p:pic>
        <p:nvPicPr>
          <p:cNvPr id="9" name="GIF-Removal-Yecla.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60049" y="1229620"/>
            <a:ext cx="4055114" cy="2863221"/>
          </a:xfrm>
        </p:spPr>
      </p:pic>
    </p:spTree>
    <p:extLst>
      <p:ext uri="{BB962C8B-B14F-4D97-AF65-F5344CB8AC3E}">
        <p14:creationId xmlns:p14="http://schemas.microsoft.com/office/powerpoint/2010/main" val="4301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64088" y="6346887"/>
            <a:ext cx="1184940" cy="369332"/>
          </a:xfrm>
          <a:prstGeom prst="rect">
            <a:avLst/>
          </a:prstGeom>
          <a:noFill/>
        </p:spPr>
        <p:txBody>
          <a:bodyPr wrap="none" lIns="91438" tIns="45719" rIns="91438" bIns="45719" rtlCol="0">
            <a:spAutoFit/>
          </a:bodyPr>
          <a:lstStyle/>
          <a:p>
            <a:r>
              <a:rPr lang="en-US" b="1" dirty="0">
                <a:solidFill>
                  <a:schemeClr val="bg1"/>
                </a:solidFill>
              </a:rPr>
              <a:t>IC: 11 MW</a:t>
            </a:r>
          </a:p>
        </p:txBody>
      </p:sp>
      <p:sp>
        <p:nvSpPr>
          <p:cNvPr id="20" name="TextBox 19"/>
          <p:cNvSpPr txBox="1"/>
          <p:nvPr/>
        </p:nvSpPr>
        <p:spPr>
          <a:xfrm>
            <a:off x="313685" y="1099641"/>
            <a:ext cx="2171607" cy="2215991"/>
          </a:xfrm>
          <a:prstGeom prst="rect">
            <a:avLst/>
          </a:prstGeom>
          <a:solidFill>
            <a:srgbClr val="63A47F"/>
          </a:solidFill>
        </p:spPr>
        <p:txBody>
          <a:bodyPr wrap="square" rtlCol="0">
            <a:spAutoFit/>
          </a:bodyPr>
          <a:lstStyle/>
          <a:p>
            <a:pPr algn="ctr"/>
            <a:endParaRPr lang="en-US" sz="1400" b="1" dirty="0">
              <a:solidFill>
                <a:schemeClr val="bg1"/>
              </a:solidFill>
              <a:latin typeface="Montserrat" panose="02000505000000020004" pitchFamily="2" charset="77"/>
              <a:ea typeface="Montserrat" charset="0"/>
              <a:cs typeface="Calibri Light" panose="020F0302020204030204" pitchFamily="34" charset="0"/>
            </a:endParaRP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8 Universities  </a:t>
            </a: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 </a:t>
            </a:r>
            <a:r>
              <a:rPr lang="en-US" sz="1200" dirty="0">
                <a:solidFill>
                  <a:schemeClr val="bg1"/>
                </a:solidFill>
                <a:latin typeface="Montserrat" panose="02000505000000020004" pitchFamily="2" charset="77"/>
                <a:ea typeface="Montserrat" charset="0"/>
                <a:cs typeface="Calibri Light" panose="020F0302020204030204" pitchFamily="34" charset="0"/>
              </a:rPr>
              <a:t>Swansea (UK),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Durham (UK),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Highlands &amp; Islands (UK), Southampton (UK),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Cork (Ireland),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Oviedo (Spain),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Milan (Italy),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DTU (Denmark).</a:t>
            </a:r>
          </a:p>
          <a:p>
            <a:pPr algn="ctr"/>
            <a:endParaRPr lang="en-GB" sz="1200" dirty="0">
              <a:solidFill>
                <a:schemeClr val="bg1"/>
              </a:solidFill>
              <a:latin typeface="Montserrat" panose="02000505000000020004" pitchFamily="2" charset="77"/>
              <a:cs typeface="Calibri Light" panose="020F0302020204030204" pitchFamily="34" charset="0"/>
            </a:endParaRPr>
          </a:p>
        </p:txBody>
      </p:sp>
      <p:sp>
        <p:nvSpPr>
          <p:cNvPr id="24" name="18 Rectángulo"/>
          <p:cNvSpPr/>
          <p:nvPr/>
        </p:nvSpPr>
        <p:spPr>
          <a:xfrm>
            <a:off x="2361933" y="290467"/>
            <a:ext cx="6782067" cy="523220"/>
          </a:xfrm>
          <a:prstGeom prst="rect">
            <a:avLst/>
          </a:prstGeom>
        </p:spPr>
        <p:txBody>
          <a:bodyPr wrap="square">
            <a:spAutoFit/>
          </a:bodyPr>
          <a:lstStyle/>
          <a:p>
            <a:pPr>
              <a:spcBef>
                <a:spcPts val="1200"/>
              </a:spcBef>
              <a:buFontTx/>
              <a:buNone/>
              <a:defRPr/>
            </a:pPr>
            <a:r>
              <a:rPr lang="es-ES" sz="2800" b="1" dirty="0">
                <a:latin typeface="Montserrat" panose="02000505000000020004" pitchFamily="2" charset="77"/>
              </a:rPr>
              <a:t>		</a:t>
            </a:r>
            <a:r>
              <a:rPr lang="es-ES" sz="2800" b="1" dirty="0" err="1">
                <a:solidFill>
                  <a:schemeClr val="tx1">
                    <a:lumMod val="50000"/>
                    <a:lumOff val="50000"/>
                  </a:schemeClr>
                </a:solidFill>
                <a:latin typeface="Montserrat" panose="02000505000000020004" pitchFamily="2" charset="77"/>
              </a:rPr>
              <a:t>period</a:t>
            </a:r>
            <a:r>
              <a:rPr lang="es-ES" sz="2800" b="1" dirty="0">
                <a:solidFill>
                  <a:schemeClr val="tx1">
                    <a:lumMod val="50000"/>
                    <a:lumOff val="50000"/>
                  </a:schemeClr>
                </a:solidFill>
                <a:latin typeface="Montserrat" panose="02000505000000020004" pitchFamily="2" charset="77"/>
              </a:rPr>
              <a:t> </a:t>
            </a:r>
            <a:r>
              <a:rPr lang="en-GB" sz="2800" dirty="0">
                <a:latin typeface="Montserrat" panose="02000505000000020004" pitchFamily="2" charset="77"/>
              </a:rPr>
              <a:t>June 2016 - May 2020</a:t>
            </a:r>
          </a:p>
        </p:txBody>
      </p:sp>
      <p:pic>
        <p:nvPicPr>
          <p:cNvPr id="25" name="Picture 24" descr="C:\Users\i.r.dodkins\AppData\Local\Microsoft\Windows\Temporary Internet Files\Content.Outlook\YKP38QS0\partner-bar.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309" y="3374533"/>
            <a:ext cx="8582652" cy="1554511"/>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0934" y="290467"/>
            <a:ext cx="563366" cy="523221"/>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910" y="181612"/>
            <a:ext cx="961534" cy="540896"/>
          </a:xfrm>
          <a:prstGeom prst="rect">
            <a:avLst/>
          </a:prstGeom>
        </p:spPr>
      </p:pic>
      <p:sp>
        <p:nvSpPr>
          <p:cNvPr id="14" name="TextBox 13">
            <a:extLst>
              <a:ext uri="{FF2B5EF4-FFF2-40B4-BE49-F238E27FC236}">
                <a16:creationId xmlns:a16="http://schemas.microsoft.com/office/drawing/2014/main" id="{6F06FB2F-07B9-564F-A370-0E5A2A406765}"/>
              </a:ext>
            </a:extLst>
          </p:cNvPr>
          <p:cNvSpPr txBox="1"/>
          <p:nvPr/>
        </p:nvSpPr>
        <p:spPr>
          <a:xfrm>
            <a:off x="2538265" y="1099530"/>
            <a:ext cx="2033735" cy="2185214"/>
          </a:xfrm>
          <a:prstGeom prst="rect">
            <a:avLst/>
          </a:prstGeom>
          <a:solidFill>
            <a:srgbClr val="3F8ECC"/>
          </a:solidFill>
        </p:spPr>
        <p:txBody>
          <a:bodyPr wrap="square" rtlCol="0">
            <a:spAutoFit/>
          </a:bodyPr>
          <a:lstStyle/>
          <a:p>
            <a:pPr algn="ctr"/>
            <a:endParaRPr lang="en-US" sz="1400" b="1" dirty="0">
              <a:solidFill>
                <a:schemeClr val="bg1"/>
              </a:solidFill>
              <a:latin typeface="Montserrat" panose="02000505000000020004" pitchFamily="2" charset="77"/>
              <a:ea typeface="Montserrat" charset="0"/>
              <a:cs typeface="Calibri Light" panose="020F0302020204030204" pitchFamily="34" charset="0"/>
            </a:endParaRP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4 Industrial partners</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Hydropower – EDF (France),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IBK (Germany)</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 Innogy (Germany), </a:t>
            </a:r>
            <a:r>
              <a:rPr lang="en-US" sz="1200" dirty="0" err="1">
                <a:solidFill>
                  <a:schemeClr val="bg1"/>
                </a:solidFill>
                <a:latin typeface="Montserrat" panose="02000505000000020004" pitchFamily="2" charset="77"/>
                <a:ea typeface="Montserrat" charset="0"/>
                <a:cs typeface="Calibri Light" panose="020F0302020204030204" pitchFamily="34" charset="0"/>
              </a:rPr>
              <a:t>Sydkraft</a:t>
            </a:r>
            <a:r>
              <a:rPr lang="en-US" sz="1200" dirty="0">
                <a:solidFill>
                  <a:schemeClr val="bg1"/>
                </a:solidFill>
                <a:latin typeface="Montserrat" panose="02000505000000020004" pitchFamily="2" charset="77"/>
                <a:ea typeface="Montserrat" charset="0"/>
                <a:cs typeface="Calibri Light" panose="020F0302020204030204" pitchFamily="34" charset="0"/>
              </a:rPr>
              <a:t> (Sweden)</a:t>
            </a:r>
          </a:p>
          <a:p>
            <a:pPr algn="ctr"/>
            <a:endParaRPr lang="en-US" sz="1200" dirty="0">
              <a:solidFill>
                <a:schemeClr val="bg1"/>
              </a:solidFill>
              <a:latin typeface="Montserrat" panose="02000505000000020004" pitchFamily="2" charset="77"/>
              <a:cs typeface="Calibri Light" panose="020F0302020204030204" pitchFamily="34" charset="0"/>
            </a:endParaRPr>
          </a:p>
          <a:p>
            <a:pPr algn="ctr"/>
            <a:endParaRPr lang="en-US" sz="1200" dirty="0">
              <a:solidFill>
                <a:schemeClr val="bg1"/>
              </a:solidFill>
              <a:latin typeface="Montserrat" panose="02000505000000020004" pitchFamily="2" charset="77"/>
              <a:cs typeface="Calibri Light" panose="020F0302020204030204" pitchFamily="34" charset="0"/>
            </a:endParaRPr>
          </a:p>
          <a:p>
            <a:pPr algn="ctr"/>
            <a:endParaRPr lang="en-GB" sz="1200" dirty="0">
              <a:solidFill>
                <a:schemeClr val="bg1"/>
              </a:solidFill>
              <a:latin typeface="Montserrat" panose="02000505000000020004" pitchFamily="2" charset="77"/>
              <a:cs typeface="Calibri Light" panose="020F0302020204030204" pitchFamily="34" charset="0"/>
            </a:endParaRPr>
          </a:p>
          <a:p>
            <a:pPr algn="ctr"/>
            <a:endParaRPr lang="en-GB" sz="1200" dirty="0">
              <a:solidFill>
                <a:schemeClr val="bg1"/>
              </a:solidFill>
              <a:latin typeface="Montserrat" panose="02000505000000020004" pitchFamily="2" charset="77"/>
              <a:cs typeface="Calibri Light" panose="020F0302020204030204" pitchFamily="34" charset="0"/>
            </a:endParaRPr>
          </a:p>
        </p:txBody>
      </p:sp>
      <p:sp>
        <p:nvSpPr>
          <p:cNvPr id="15" name="TextBox 14">
            <a:extLst>
              <a:ext uri="{FF2B5EF4-FFF2-40B4-BE49-F238E27FC236}">
                <a16:creationId xmlns:a16="http://schemas.microsoft.com/office/drawing/2014/main" id="{FEB92424-3C5C-F44E-ADBC-51D8F98A65FC}"/>
              </a:ext>
            </a:extLst>
          </p:cNvPr>
          <p:cNvSpPr txBox="1"/>
          <p:nvPr/>
        </p:nvSpPr>
        <p:spPr>
          <a:xfrm>
            <a:off x="4624975" y="1115029"/>
            <a:ext cx="2033735" cy="2154436"/>
          </a:xfrm>
          <a:prstGeom prst="rect">
            <a:avLst/>
          </a:prstGeom>
          <a:solidFill>
            <a:srgbClr val="FFEA6A"/>
          </a:solidFill>
        </p:spPr>
        <p:txBody>
          <a:bodyPr wrap="square" rtlCol="0">
            <a:spAutoFit/>
          </a:bodyPr>
          <a:lstStyle/>
          <a:p>
            <a:pPr algn="ctr"/>
            <a:endParaRPr lang="en-US" sz="1400" b="1" dirty="0">
              <a:solidFill>
                <a:schemeClr val="bg1"/>
              </a:solidFill>
              <a:latin typeface="Montserrat" panose="02000505000000020004" pitchFamily="2" charset="77"/>
              <a:ea typeface="Montserrat" charset="0"/>
              <a:cs typeface="Calibri Light" panose="020F0302020204030204" pitchFamily="34" charset="0"/>
            </a:endParaRP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4 NGOs</a:t>
            </a: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  </a:t>
            </a:r>
            <a:r>
              <a:rPr lang="en-US" sz="1200" dirty="0">
                <a:solidFill>
                  <a:schemeClr val="bg1"/>
                </a:solidFill>
                <a:latin typeface="Montserrat" panose="02000505000000020004" pitchFamily="2" charset="77"/>
                <a:ea typeface="Montserrat" charset="0"/>
                <a:cs typeface="Calibri Light" panose="020F0302020204030204" pitchFamily="34" charset="0"/>
              </a:rPr>
              <a:t>WFMF (Netherlands), WWF (Switzerland), CNSS (France),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AEMS (Spain)</a:t>
            </a:r>
          </a:p>
          <a:p>
            <a:pPr algn="ctr"/>
            <a:endParaRPr lang="en-US" sz="1200" dirty="0">
              <a:solidFill>
                <a:schemeClr val="bg1"/>
              </a:solidFill>
              <a:latin typeface="Montserrat" panose="02000505000000020004" pitchFamily="2" charset="77"/>
              <a:ea typeface="Montserrat" charset="0"/>
              <a:cs typeface="Calibri Light" panose="020F0302020204030204" pitchFamily="34" charset="0"/>
            </a:endParaRPr>
          </a:p>
          <a:p>
            <a:pPr algn="ctr"/>
            <a:endParaRPr lang="en-US" sz="1200" dirty="0">
              <a:solidFill>
                <a:schemeClr val="bg1"/>
              </a:solidFill>
              <a:latin typeface="Montserrat" panose="02000505000000020004" pitchFamily="2" charset="77"/>
              <a:ea typeface="Montserrat" charset="0"/>
              <a:cs typeface="Calibri Light" panose="020F0302020204030204" pitchFamily="34" charset="0"/>
            </a:endParaRPr>
          </a:p>
          <a:p>
            <a:pPr algn="ctr"/>
            <a:endParaRPr lang="en-GB" sz="1000" dirty="0">
              <a:solidFill>
                <a:schemeClr val="bg1"/>
              </a:solidFill>
              <a:latin typeface="Montserrat" panose="02000505000000020004" pitchFamily="2" charset="77"/>
              <a:cs typeface="Calibri Light" panose="020F0302020204030204" pitchFamily="34" charset="0"/>
            </a:endParaRPr>
          </a:p>
          <a:p>
            <a:pPr algn="ctr"/>
            <a:endParaRPr lang="en-GB" sz="1000" dirty="0">
              <a:solidFill>
                <a:schemeClr val="bg1"/>
              </a:solidFill>
              <a:latin typeface="Montserrat" panose="02000505000000020004" pitchFamily="2" charset="77"/>
              <a:cs typeface="Calibri Light" panose="020F0302020204030204" pitchFamily="34" charset="0"/>
            </a:endParaRPr>
          </a:p>
          <a:p>
            <a:pPr algn="ctr"/>
            <a:endParaRPr lang="en-GB" sz="1200" dirty="0">
              <a:solidFill>
                <a:schemeClr val="bg1"/>
              </a:solidFill>
              <a:latin typeface="Montserrat" panose="02000505000000020004" pitchFamily="2" charset="77"/>
              <a:cs typeface="Calibri Light" panose="020F0302020204030204" pitchFamily="34" charset="0"/>
            </a:endParaRPr>
          </a:p>
        </p:txBody>
      </p:sp>
      <p:sp>
        <p:nvSpPr>
          <p:cNvPr id="16" name="TextBox 15">
            <a:extLst>
              <a:ext uri="{FF2B5EF4-FFF2-40B4-BE49-F238E27FC236}">
                <a16:creationId xmlns:a16="http://schemas.microsoft.com/office/drawing/2014/main" id="{2F5FBC24-F4B9-9C44-9DF1-45050C47DF90}"/>
              </a:ext>
            </a:extLst>
          </p:cNvPr>
          <p:cNvSpPr txBox="1"/>
          <p:nvPr/>
        </p:nvSpPr>
        <p:spPr>
          <a:xfrm>
            <a:off x="6746812" y="1114919"/>
            <a:ext cx="2229278" cy="2185214"/>
          </a:xfrm>
          <a:prstGeom prst="rect">
            <a:avLst/>
          </a:prstGeom>
          <a:solidFill>
            <a:schemeClr val="accent4">
              <a:lumMod val="60000"/>
              <a:lumOff val="40000"/>
            </a:schemeClr>
          </a:solidFill>
        </p:spPr>
        <p:txBody>
          <a:bodyPr wrap="square" rtlCol="0">
            <a:spAutoFit/>
          </a:bodyPr>
          <a:lstStyle/>
          <a:p>
            <a:pPr algn="ctr"/>
            <a:endParaRPr lang="en-US" sz="1400" b="1" dirty="0">
              <a:solidFill>
                <a:schemeClr val="bg1"/>
              </a:solidFill>
              <a:latin typeface="Montserrat" panose="02000505000000020004" pitchFamily="2" charset="77"/>
              <a:ea typeface="Montserrat" charset="0"/>
              <a:cs typeface="Calibri Light" panose="020F0302020204030204" pitchFamily="34" charset="0"/>
            </a:endParaRP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4 Government organizations </a:t>
            </a:r>
          </a:p>
          <a:p>
            <a:pPr algn="ctr"/>
            <a:r>
              <a:rPr lang="en-US" sz="1400" b="1" dirty="0">
                <a:solidFill>
                  <a:schemeClr val="bg1"/>
                </a:solidFill>
                <a:latin typeface="Montserrat" panose="02000505000000020004" pitchFamily="2" charset="77"/>
                <a:ea typeface="Montserrat" charset="0"/>
                <a:cs typeface="Calibri Light" panose="020F0302020204030204" pitchFamily="34" charset="0"/>
              </a:rPr>
              <a:t> </a:t>
            </a:r>
            <a:r>
              <a:rPr lang="en-US" sz="1200" dirty="0">
                <a:solidFill>
                  <a:schemeClr val="bg1"/>
                </a:solidFill>
                <a:latin typeface="Montserrat" panose="02000505000000020004" pitchFamily="2" charset="77"/>
                <a:ea typeface="Montserrat" charset="0"/>
                <a:cs typeface="Calibri Light" panose="020F0302020204030204" pitchFamily="34" charset="0"/>
              </a:rPr>
              <a:t>IFI (Ireland),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ERCE (Poland), </a:t>
            </a:r>
          </a:p>
          <a:p>
            <a:pPr algn="ctr"/>
            <a:r>
              <a:rPr lang="en-US" sz="1200" dirty="0">
                <a:solidFill>
                  <a:schemeClr val="bg1"/>
                </a:solidFill>
                <a:latin typeface="Montserrat" panose="02000505000000020004" pitchFamily="2" charset="77"/>
                <a:ea typeface="Montserrat" charset="0"/>
                <a:cs typeface="Calibri Light" panose="020F0302020204030204" pitchFamily="34" charset="0"/>
              </a:rPr>
              <a:t>SSIFI (Poland), Joint Research Centre (Italy)</a:t>
            </a:r>
          </a:p>
          <a:p>
            <a:pPr algn="ctr"/>
            <a:endParaRPr lang="en-GB" sz="900" dirty="0">
              <a:solidFill>
                <a:schemeClr val="bg1"/>
              </a:solidFill>
              <a:latin typeface="Montserrat" panose="02000505000000020004" pitchFamily="2" charset="77"/>
              <a:cs typeface="Calibri Light" panose="020F0302020204030204" pitchFamily="34" charset="0"/>
            </a:endParaRPr>
          </a:p>
          <a:p>
            <a:pPr algn="ctr"/>
            <a:endParaRPr lang="en-GB" sz="900" dirty="0">
              <a:solidFill>
                <a:schemeClr val="bg1"/>
              </a:solidFill>
              <a:latin typeface="Montserrat" panose="02000505000000020004" pitchFamily="2" charset="77"/>
              <a:cs typeface="Calibri Light" panose="020F0302020204030204" pitchFamily="34" charset="0"/>
            </a:endParaRPr>
          </a:p>
          <a:p>
            <a:pPr algn="ctr"/>
            <a:endParaRPr lang="en-GB" sz="900" dirty="0">
              <a:solidFill>
                <a:schemeClr val="bg1"/>
              </a:solidFill>
              <a:latin typeface="Montserrat" panose="02000505000000020004" pitchFamily="2" charset="77"/>
              <a:cs typeface="Calibri Light" panose="020F0302020204030204" pitchFamily="34" charset="0"/>
            </a:endParaRPr>
          </a:p>
          <a:p>
            <a:pPr algn="ctr"/>
            <a:endParaRPr lang="en-GB" sz="1200" dirty="0">
              <a:solidFill>
                <a:schemeClr val="bg1"/>
              </a:solidFill>
              <a:latin typeface="Montserrat" panose="02000505000000020004" pitchFamily="2" charset="77"/>
              <a:cs typeface="Calibri Light" panose="020F0302020204030204" pitchFamily="34" charset="0"/>
            </a:endParaRPr>
          </a:p>
        </p:txBody>
      </p:sp>
    </p:spTree>
    <p:extLst>
      <p:ext uri="{BB962C8B-B14F-4D97-AF65-F5344CB8AC3E}">
        <p14:creationId xmlns:p14="http://schemas.microsoft.com/office/powerpoint/2010/main" val="944892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fe_575477a074c28_DSC_0800-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7749"/>
            <a:ext cx="9144000" cy="6858000"/>
          </a:xfrm>
          <a:prstGeom prst="rect">
            <a:avLst/>
          </a:prstGeom>
        </p:spPr>
      </p:pic>
      <p:pic>
        <p:nvPicPr>
          <p:cNvPr id="7" name="Picture 6" descr="AMBER_ATLAS_Nov2018_waterbodies&amp;DBs 2.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28998" y="-827420"/>
            <a:ext cx="4957525" cy="7015521"/>
          </a:xfrm>
          <a:prstGeom prst="rect">
            <a:avLst/>
          </a:prstGeom>
        </p:spPr>
      </p:pic>
      <p:pic>
        <p:nvPicPr>
          <p:cNvPr id="4"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6103" y="201578"/>
            <a:ext cx="1278509" cy="719206"/>
          </a:xfrm>
          <a:prstGeom prst="rect">
            <a:avLst/>
          </a:prstGeom>
        </p:spPr>
      </p:pic>
      <p:sp>
        <p:nvSpPr>
          <p:cNvPr id="6" name="TextBox 5"/>
          <p:cNvSpPr txBox="1"/>
          <p:nvPr/>
        </p:nvSpPr>
        <p:spPr>
          <a:xfrm>
            <a:off x="3708077" y="1403067"/>
            <a:ext cx="3034805" cy="2554545"/>
          </a:xfrm>
          <a:prstGeom prst="rect">
            <a:avLst/>
          </a:prstGeom>
          <a:noFill/>
        </p:spPr>
        <p:txBody>
          <a:bodyPr wrap="none" rtlCol="0">
            <a:spAutoFit/>
          </a:bodyPr>
          <a:lstStyle/>
          <a:p>
            <a:pPr algn="r"/>
            <a:r>
              <a:rPr lang="en-US" sz="1600" dirty="0">
                <a:latin typeface="Montserrat" panose="02000505000000020004" pitchFamily="2" charset="77"/>
              </a:rPr>
              <a:t>Some countries complete</a:t>
            </a:r>
          </a:p>
          <a:p>
            <a:pPr algn="r"/>
            <a:endParaRPr lang="en-US" sz="1600" dirty="0">
              <a:latin typeface="Montserrat" panose="02000505000000020004" pitchFamily="2" charset="77"/>
            </a:endParaRPr>
          </a:p>
          <a:p>
            <a:pPr algn="r"/>
            <a:r>
              <a:rPr lang="en-US" sz="1600" dirty="0">
                <a:latin typeface="Montserrat" panose="02000505000000020004" pitchFamily="2" charset="77"/>
              </a:rPr>
              <a:t>Italy: only large dams</a:t>
            </a:r>
          </a:p>
          <a:p>
            <a:pPr algn="r"/>
            <a:endParaRPr lang="en-US" sz="1600" dirty="0">
              <a:latin typeface="Montserrat" panose="02000505000000020004" pitchFamily="2" charset="77"/>
            </a:endParaRPr>
          </a:p>
          <a:p>
            <a:pPr algn="r"/>
            <a:r>
              <a:rPr lang="en-US" sz="1600" dirty="0">
                <a:latin typeface="Montserrat" panose="02000505000000020004" pitchFamily="2" charset="77"/>
              </a:rPr>
              <a:t>Eastern EU needs attention</a:t>
            </a:r>
          </a:p>
          <a:p>
            <a:pPr algn="r"/>
            <a:endParaRPr lang="en-US" sz="1600" dirty="0">
              <a:latin typeface="Montserrat" panose="02000505000000020004" pitchFamily="2" charset="77"/>
            </a:endParaRPr>
          </a:p>
          <a:p>
            <a:pPr algn="r"/>
            <a:r>
              <a:rPr lang="en-US" sz="1600" dirty="0">
                <a:latin typeface="Montserrat" panose="02000505000000020004" pitchFamily="2" charset="77"/>
              </a:rPr>
              <a:t>Some are still in progress</a:t>
            </a:r>
          </a:p>
          <a:p>
            <a:pPr algn="r"/>
            <a:endParaRPr lang="en-US" sz="1600" dirty="0">
              <a:latin typeface="Montserrat" panose="02000505000000020004" pitchFamily="2" charset="77"/>
            </a:endParaRPr>
          </a:p>
          <a:p>
            <a:pPr algn="r"/>
            <a:r>
              <a:rPr lang="en-US" sz="1600" dirty="0">
                <a:latin typeface="Montserrat" panose="02000505000000020004" pitchFamily="2" charset="77"/>
              </a:rPr>
              <a:t>First estimation:</a:t>
            </a:r>
          </a:p>
          <a:p>
            <a:pPr algn="r"/>
            <a:r>
              <a:rPr lang="en-US" sz="1600" dirty="0">
                <a:latin typeface="Montserrat" panose="02000505000000020004" pitchFamily="2" charset="77"/>
              </a:rPr>
              <a:t>&gt; 1 million barriers</a:t>
            </a:r>
          </a:p>
        </p:txBody>
      </p:sp>
    </p:spTree>
    <p:extLst>
      <p:ext uri="{BB962C8B-B14F-4D97-AF65-F5344CB8AC3E}">
        <p14:creationId xmlns:p14="http://schemas.microsoft.com/office/powerpoint/2010/main" val="2044346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8550"/>
            <a:ext cx="9144000" cy="5400600"/>
          </a:xfrm>
          <a:prstGeom prst="rect">
            <a:avLst/>
          </a:prstGeom>
        </p:spPr>
      </p:pic>
      <p:sp>
        <p:nvSpPr>
          <p:cNvPr id="5" name="Oval 4"/>
          <p:cNvSpPr/>
          <p:nvPr/>
        </p:nvSpPr>
        <p:spPr>
          <a:xfrm>
            <a:off x="2349500" y="1104900"/>
            <a:ext cx="1117600" cy="713142"/>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048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screen">
            <a:extLst>
              <a:ext uri="{28A0092B-C50C-407E-A947-70E740481C1C}">
                <a14:useLocalDpi xmlns:a14="http://schemas.microsoft.com/office/drawing/2010/main"/>
              </a:ext>
            </a:extLst>
          </a:blip>
          <a:srcRect b="-564"/>
          <a:stretch/>
        </p:blipFill>
        <p:spPr>
          <a:xfrm>
            <a:off x="1724394" y="1058628"/>
            <a:ext cx="5479710" cy="3460159"/>
          </a:xfrm>
          <a:prstGeom prst="rect">
            <a:avLst/>
          </a:prstGeom>
        </p:spPr>
      </p:pic>
      <p:sp>
        <p:nvSpPr>
          <p:cNvPr id="5" name="Rectangle 4">
            <a:extLst>
              <a:ext uri="{FF2B5EF4-FFF2-40B4-BE49-F238E27FC236}">
                <a16:creationId xmlns:a16="http://schemas.microsoft.com/office/drawing/2014/main" id="{E03B3492-2198-104D-AD81-343E3FB43BC7}"/>
              </a:ext>
            </a:extLst>
          </p:cNvPr>
          <p:cNvSpPr/>
          <p:nvPr/>
        </p:nvSpPr>
        <p:spPr>
          <a:xfrm>
            <a:off x="-8546" y="-9683"/>
            <a:ext cx="9154758" cy="927100"/>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16 Rectángulo">
            <a:extLst>
              <a:ext uri="{FF2B5EF4-FFF2-40B4-BE49-F238E27FC236}">
                <a16:creationId xmlns:a16="http://schemas.microsoft.com/office/drawing/2014/main" id="{B16F7F68-865B-8647-B31D-AF137A5F9B9A}"/>
              </a:ext>
            </a:extLst>
          </p:cNvPr>
          <p:cNvSpPr/>
          <p:nvPr/>
        </p:nvSpPr>
        <p:spPr>
          <a:xfrm>
            <a:off x="1645545" y="131528"/>
            <a:ext cx="5852910" cy="1015663"/>
          </a:xfrm>
          <a:prstGeom prst="rect">
            <a:avLst/>
          </a:prstGeom>
          <a:effectLst/>
        </p:spPr>
        <p:txBody>
          <a:bodyPr wrap="square">
            <a:spAutoFit/>
          </a:bodyPr>
          <a:lstStyle/>
          <a:p>
            <a:pPr algn="ctr">
              <a:defRPr/>
            </a:pPr>
            <a:r>
              <a:rPr lang="en-GB" altLang="en-US" sz="2000" b="1" dirty="0">
                <a:solidFill>
                  <a:schemeClr val="bg1"/>
                </a:solidFill>
                <a:latin typeface="Montserrat" panose="02000505000000020004" pitchFamily="2" charset="77"/>
              </a:rPr>
              <a:t>European Atlas of Stream Barriers making use of Citizen Science</a:t>
            </a:r>
            <a:endParaRPr lang="es-ES" altLang="en-US" sz="2000" b="1" dirty="0">
              <a:solidFill>
                <a:schemeClr val="bg1"/>
              </a:solidFill>
              <a:latin typeface="Montserrat" panose="02000505000000020004" pitchFamily="2" charset="77"/>
            </a:endParaRPr>
          </a:p>
          <a:p>
            <a:pPr algn="ctr">
              <a:defRPr/>
            </a:pPr>
            <a:endParaRPr lang="es-ES" altLang="en-US" sz="2000" b="1" dirty="0">
              <a:solidFill>
                <a:schemeClr val="bg1"/>
              </a:solidFill>
              <a:latin typeface="Montserrat" panose="02000505000000020004" pitchFamily="2" charset="77"/>
            </a:endParaRPr>
          </a:p>
        </p:txBody>
      </p:sp>
      <p:sp>
        <p:nvSpPr>
          <p:cNvPr id="3" name="TextBox 2">
            <a:extLst>
              <a:ext uri="{FF2B5EF4-FFF2-40B4-BE49-F238E27FC236}">
                <a16:creationId xmlns:a16="http://schemas.microsoft.com/office/drawing/2014/main" id="{A7287896-A632-8C4B-9982-4105B051856A}"/>
              </a:ext>
            </a:extLst>
          </p:cNvPr>
          <p:cNvSpPr txBox="1"/>
          <p:nvPr/>
        </p:nvSpPr>
        <p:spPr>
          <a:xfrm>
            <a:off x="1059678" y="4626255"/>
            <a:ext cx="7357929" cy="923330"/>
          </a:xfrm>
          <a:prstGeom prst="rect">
            <a:avLst/>
          </a:prstGeom>
          <a:noFill/>
        </p:spPr>
        <p:txBody>
          <a:bodyPr wrap="square" rtlCol="0">
            <a:spAutoFit/>
          </a:bodyPr>
          <a:lstStyle/>
          <a:p>
            <a:r>
              <a:rPr lang="en-US" dirty="0">
                <a:solidFill>
                  <a:srgbClr val="63A47F"/>
                </a:solidFill>
                <a:latin typeface="Montserrat" panose="02000505000000020004" pitchFamily="2" charset="77"/>
                <a:hlinkClick r:id="rId4"/>
              </a:rPr>
              <a:t>https://</a:t>
            </a:r>
            <a:r>
              <a:rPr lang="en-US" dirty="0" err="1">
                <a:solidFill>
                  <a:srgbClr val="63A47F"/>
                </a:solidFill>
                <a:latin typeface="Montserrat" panose="02000505000000020004" pitchFamily="2" charset="77"/>
                <a:hlinkClick r:id="rId4"/>
              </a:rPr>
              <a:t>www.youtube.com</a:t>
            </a:r>
            <a:r>
              <a:rPr lang="en-US" dirty="0">
                <a:solidFill>
                  <a:srgbClr val="63A47F"/>
                </a:solidFill>
                <a:latin typeface="Montserrat" panose="02000505000000020004" pitchFamily="2" charset="77"/>
                <a:hlinkClick r:id="rId4"/>
              </a:rPr>
              <a:t>/</a:t>
            </a:r>
            <a:r>
              <a:rPr lang="en-US" dirty="0" err="1">
                <a:solidFill>
                  <a:srgbClr val="63A47F"/>
                </a:solidFill>
                <a:latin typeface="Montserrat" panose="02000505000000020004" pitchFamily="2" charset="77"/>
                <a:hlinkClick r:id="rId4"/>
              </a:rPr>
              <a:t>watch?v</a:t>
            </a:r>
            <a:r>
              <a:rPr lang="en-US" dirty="0">
                <a:solidFill>
                  <a:srgbClr val="63A47F"/>
                </a:solidFill>
                <a:latin typeface="Montserrat" panose="02000505000000020004" pitchFamily="2" charset="77"/>
                <a:hlinkClick r:id="rId4"/>
              </a:rPr>
              <a:t>=QjHJwy2wODM&amp;t=12s</a:t>
            </a:r>
            <a:endParaRPr lang="en-US" dirty="0">
              <a:solidFill>
                <a:srgbClr val="63A47F"/>
              </a:solidFill>
              <a:latin typeface="Montserrat" panose="02000505000000020004" pitchFamily="2" charset="77"/>
            </a:endParaRPr>
          </a:p>
          <a:p>
            <a:br>
              <a:rPr lang="en-US" dirty="0"/>
            </a:br>
            <a:endParaRPr lang="en-US" dirty="0"/>
          </a:p>
        </p:txBody>
      </p:sp>
    </p:spTree>
    <p:extLst>
      <p:ext uri="{BB962C8B-B14F-4D97-AF65-F5344CB8AC3E}">
        <p14:creationId xmlns:p14="http://schemas.microsoft.com/office/powerpoint/2010/main" val="199975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ermafbeelding 2018-12-06 om 02.07.4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6" name="Picture 5" descr="Schermafbeelding 2018-12-06 om 02.07.1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5" name="Picture 4" descr="Schermafbeelding 2018-12-06 om 02.07.35.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300" y="0"/>
            <a:ext cx="8229600" cy="5143500"/>
          </a:xfrm>
          <a:prstGeom prst="rect">
            <a:avLst/>
          </a:prstGeom>
        </p:spPr>
      </p:pic>
      <p:sp>
        <p:nvSpPr>
          <p:cNvPr id="2" name="TextBox 1"/>
          <p:cNvSpPr txBox="1"/>
          <p:nvPr/>
        </p:nvSpPr>
        <p:spPr>
          <a:xfrm>
            <a:off x="419100" y="1008558"/>
            <a:ext cx="1809710" cy="400110"/>
          </a:xfrm>
          <a:prstGeom prst="rect">
            <a:avLst/>
          </a:prstGeom>
          <a:noFill/>
        </p:spPr>
        <p:txBody>
          <a:bodyPr wrap="none" rtlCol="0">
            <a:spAutoFit/>
          </a:bodyPr>
          <a:lstStyle/>
          <a:p>
            <a:r>
              <a:rPr lang="en-US" sz="2000" b="1" dirty="0"/>
              <a:t>8000 BARRIERS</a:t>
            </a:r>
          </a:p>
        </p:txBody>
      </p:sp>
      <p:sp>
        <p:nvSpPr>
          <p:cNvPr id="7" name="TextBox 6"/>
          <p:cNvSpPr txBox="1"/>
          <p:nvPr/>
        </p:nvSpPr>
        <p:spPr>
          <a:xfrm>
            <a:off x="7307391" y="960903"/>
            <a:ext cx="1312028" cy="400110"/>
          </a:xfrm>
          <a:prstGeom prst="rect">
            <a:avLst/>
          </a:prstGeom>
          <a:noFill/>
        </p:spPr>
        <p:txBody>
          <a:bodyPr wrap="none" rtlCol="0">
            <a:spAutoFit/>
          </a:bodyPr>
          <a:lstStyle/>
          <a:p>
            <a:r>
              <a:rPr lang="en-US" sz="2000" b="1" dirty="0"/>
              <a:t>573 USERS</a:t>
            </a:r>
          </a:p>
        </p:txBody>
      </p:sp>
    </p:spTree>
    <p:extLst>
      <p:ext uri="{BB962C8B-B14F-4D97-AF65-F5344CB8AC3E}">
        <p14:creationId xmlns:p14="http://schemas.microsoft.com/office/powerpoint/2010/main" val="385077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8847" y="2771011"/>
            <a:ext cx="6858000" cy="1947794"/>
          </a:xfrm>
          <a:prstGeom prst="rect">
            <a:avLst/>
          </a:prstGeom>
        </p:spPr>
      </p:pic>
      <p:pic>
        <p:nvPicPr>
          <p:cNvPr id="16" name="Imagen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3000" y="909852"/>
            <a:ext cx="6858000" cy="1893434"/>
          </a:xfrm>
          <a:prstGeom prst="rect">
            <a:avLst/>
          </a:prstGeom>
        </p:spPr>
      </p:pic>
      <p:sp>
        <p:nvSpPr>
          <p:cNvPr id="6" name="Rectángulo 5"/>
          <p:cNvSpPr/>
          <p:nvPr/>
        </p:nvSpPr>
        <p:spPr>
          <a:xfrm>
            <a:off x="5564033" y="4702730"/>
            <a:ext cx="3711273" cy="369332"/>
          </a:xfrm>
          <a:prstGeom prst="rect">
            <a:avLst/>
          </a:prstGeom>
        </p:spPr>
        <p:txBody>
          <a:bodyPr wrap="square">
            <a:spAutoFit/>
          </a:bodyPr>
          <a:lstStyle/>
          <a:p>
            <a:pPr algn="ctr"/>
            <a:r>
              <a:rPr lang="es-ES" b="1" u="sng" dirty="0">
                <a:solidFill>
                  <a:srgbClr val="3F8ECC"/>
                </a:solidFill>
                <a:latin typeface="Montserrat" panose="02000505000000020004" pitchFamily="2" charset="77"/>
                <a:cs typeface="Calibri Light" panose="020F0302020204030204" pitchFamily="34" charset="0"/>
              </a:rPr>
              <a:t>www.amber.international</a:t>
            </a:r>
          </a:p>
        </p:txBody>
      </p:sp>
      <p:sp>
        <p:nvSpPr>
          <p:cNvPr id="17" name="Line 9"/>
          <p:cNvSpPr>
            <a:spLocks noChangeShapeType="1"/>
          </p:cNvSpPr>
          <p:nvPr/>
        </p:nvSpPr>
        <p:spPr bwMode="auto">
          <a:xfrm>
            <a:off x="1143000" y="818087"/>
            <a:ext cx="6858000" cy="34289"/>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sz="1350"/>
          </a:p>
        </p:txBody>
      </p:sp>
      <p:sp>
        <p:nvSpPr>
          <p:cNvPr id="8" name="Rectangle 7">
            <a:extLst>
              <a:ext uri="{FF2B5EF4-FFF2-40B4-BE49-F238E27FC236}">
                <a16:creationId xmlns:a16="http://schemas.microsoft.com/office/drawing/2014/main" id="{80327723-AF39-4D49-9428-414210BF88BC}"/>
              </a:ext>
            </a:extLst>
          </p:cNvPr>
          <p:cNvSpPr/>
          <p:nvPr/>
        </p:nvSpPr>
        <p:spPr>
          <a:xfrm>
            <a:off x="-10758" y="-38855"/>
            <a:ext cx="9154758" cy="927100"/>
          </a:xfrm>
          <a:prstGeom prst="rect">
            <a:avLst/>
          </a:prstGeom>
          <a:solidFill>
            <a:srgbClr val="3F8E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16 Rectángulo">
            <a:extLst>
              <a:ext uri="{FF2B5EF4-FFF2-40B4-BE49-F238E27FC236}">
                <a16:creationId xmlns:a16="http://schemas.microsoft.com/office/drawing/2014/main" id="{EC2AC951-438D-BB49-BB50-07E44EE4BFFE}"/>
              </a:ext>
            </a:extLst>
          </p:cNvPr>
          <p:cNvSpPr/>
          <p:nvPr/>
        </p:nvSpPr>
        <p:spPr>
          <a:xfrm>
            <a:off x="1774636" y="233021"/>
            <a:ext cx="5852910" cy="1015663"/>
          </a:xfrm>
          <a:prstGeom prst="rect">
            <a:avLst/>
          </a:prstGeom>
          <a:effectLst/>
        </p:spPr>
        <p:txBody>
          <a:bodyPr wrap="square">
            <a:spAutoFit/>
          </a:bodyPr>
          <a:lstStyle/>
          <a:p>
            <a:pPr algn="ctr">
              <a:defRPr/>
            </a:pPr>
            <a:r>
              <a:rPr lang="en-GB" altLang="en-US" sz="2000" b="1" dirty="0">
                <a:solidFill>
                  <a:schemeClr val="bg1"/>
                </a:solidFill>
                <a:latin typeface="Montserrat" panose="02000505000000020004" pitchFamily="2" charset="77"/>
              </a:rPr>
              <a:t>European Atlas of Stream Barriers making use of Citizen Science</a:t>
            </a:r>
            <a:endParaRPr lang="es-ES" altLang="en-US" sz="2000" b="1" dirty="0">
              <a:solidFill>
                <a:schemeClr val="bg1"/>
              </a:solidFill>
              <a:latin typeface="Montserrat" panose="02000505000000020004" pitchFamily="2" charset="77"/>
            </a:endParaRPr>
          </a:p>
          <a:p>
            <a:pPr algn="ctr">
              <a:defRPr/>
            </a:pPr>
            <a:endParaRPr lang="es-ES" altLang="en-US" sz="2000" b="1" dirty="0">
              <a:solidFill>
                <a:schemeClr val="bg1"/>
              </a:solidFill>
              <a:latin typeface="Montserrat" panose="02000505000000020004" pitchFamily="2" charset="77"/>
            </a:endParaRPr>
          </a:p>
        </p:txBody>
      </p:sp>
    </p:spTree>
    <p:extLst>
      <p:ext uri="{BB962C8B-B14F-4D97-AF65-F5344CB8AC3E}">
        <p14:creationId xmlns:p14="http://schemas.microsoft.com/office/powerpoint/2010/main" val="2044355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_52643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257" y="-140270"/>
            <a:ext cx="10312782" cy="6858000"/>
          </a:xfrm>
          <a:prstGeom prst="rect">
            <a:avLst/>
          </a:prstGeom>
        </p:spPr>
      </p:pic>
      <p:sp>
        <p:nvSpPr>
          <p:cNvPr id="23" name="TextBox 22"/>
          <p:cNvSpPr txBox="1"/>
          <p:nvPr/>
        </p:nvSpPr>
        <p:spPr>
          <a:xfrm>
            <a:off x="668331" y="1783903"/>
            <a:ext cx="7971765" cy="1384995"/>
          </a:xfrm>
          <a:prstGeom prst="rect">
            <a:avLst/>
          </a:prstGeom>
          <a:solidFill>
            <a:schemeClr val="bg1">
              <a:alpha val="54000"/>
            </a:schemeClr>
          </a:solidFill>
        </p:spPr>
        <p:txBody>
          <a:bodyPr wrap="square" rtlCol="0">
            <a:spAutoFit/>
          </a:bodyPr>
          <a:lstStyle/>
          <a:p>
            <a:pPr algn="ctr"/>
            <a:r>
              <a:rPr lang="en-US" sz="2800" b="1" dirty="0">
                <a:solidFill>
                  <a:srgbClr val="3F8ECC"/>
                </a:solidFill>
                <a:latin typeface="Montserrat" panose="02000505000000020004" pitchFamily="2" charset="77"/>
              </a:rPr>
              <a:t>If we want our rivers full of </a:t>
            </a:r>
            <a:r>
              <a:rPr lang="en-US" sz="2800" b="1" dirty="0">
                <a:solidFill>
                  <a:srgbClr val="63A47F"/>
                </a:solidFill>
                <a:latin typeface="Montserrat" panose="02000505000000020004" pitchFamily="2" charset="77"/>
              </a:rPr>
              <a:t>fish</a:t>
            </a:r>
            <a:r>
              <a:rPr lang="en-US" sz="2800" b="1" dirty="0">
                <a:solidFill>
                  <a:srgbClr val="3F8ECC"/>
                </a:solidFill>
                <a:latin typeface="Montserrat" panose="02000505000000020004" pitchFamily="2" charset="77"/>
              </a:rPr>
              <a:t> it will mean that we should protect and restore the energy input and nutrient flows. </a:t>
            </a:r>
          </a:p>
        </p:txBody>
      </p:sp>
    </p:spTree>
    <p:extLst>
      <p:ext uri="{BB962C8B-B14F-4D97-AF65-F5344CB8AC3E}">
        <p14:creationId xmlns:p14="http://schemas.microsoft.com/office/powerpoint/2010/main" val="257811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de AMBER LET IT FLO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72127"/>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Afbeelding 5">
            <a:extLst>
              <a:ext uri="{FF2B5EF4-FFF2-40B4-BE49-F238E27FC236}">
                <a16:creationId xmlns:a16="http://schemas.microsoft.com/office/drawing/2014/main" id="{D5E59BD4-2CCB-4744-B7B5-45F184A20E8F}"/>
              </a:ext>
            </a:extLst>
          </p:cNvPr>
          <p:cNvPicPr>
            <a:picLocks noChangeAspect="1"/>
          </p:cNvPicPr>
          <p:nvPr/>
        </p:nvPicPr>
        <p:blipFill>
          <a:blip r:embed="rId3"/>
          <a:stretch>
            <a:fillRect/>
          </a:stretch>
        </p:blipFill>
        <p:spPr>
          <a:xfrm>
            <a:off x="3758952" y="917344"/>
            <a:ext cx="7980137" cy="5322751"/>
          </a:xfrm>
          <a:prstGeom prst="rect">
            <a:avLst/>
          </a:prstGeom>
        </p:spPr>
      </p:pic>
      <p:pic>
        <p:nvPicPr>
          <p:cNvPr id="6" name="Imagen 4" descr="C:\Users\Rosa\Desktop\descarga.png">
            <a:hlinkClick r:id="rId4"/>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5503" y="4540250"/>
            <a:ext cx="1397397" cy="539750"/>
          </a:xfrm>
          <a:prstGeom prst="rect">
            <a:avLst/>
          </a:prstGeom>
          <a:noFill/>
          <a:ln>
            <a:noFill/>
          </a:ln>
        </p:spPr>
      </p:pic>
      <p:pic>
        <p:nvPicPr>
          <p:cNvPr id="7" name="Imagen 5" descr="Get it on Google Play">
            <a:hlinkClick r:id="rId6"/>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1814" y="4552950"/>
            <a:ext cx="1524786" cy="539750"/>
          </a:xfrm>
          <a:prstGeom prst="rect">
            <a:avLst/>
          </a:prstGeom>
          <a:noFill/>
          <a:ln>
            <a:noFill/>
          </a:ln>
        </p:spPr>
      </p:pic>
      <p:sp>
        <p:nvSpPr>
          <p:cNvPr id="9" name="Rectangle 8"/>
          <p:cNvSpPr/>
          <p:nvPr/>
        </p:nvSpPr>
        <p:spPr>
          <a:xfrm>
            <a:off x="215503" y="49178"/>
            <a:ext cx="8658395" cy="584773"/>
          </a:xfrm>
          <a:prstGeom prst="rect">
            <a:avLst/>
          </a:prstGeom>
        </p:spPr>
        <p:txBody>
          <a:bodyPr wrap="square" lIns="91438" tIns="45719" rIns="91438" bIns="45719">
            <a:spAutoFit/>
          </a:bodyPr>
          <a:lstStyle/>
          <a:p>
            <a:pPr algn="ctr"/>
            <a:r>
              <a:rPr lang="en-US" sz="3200" b="1" dirty="0">
                <a:solidFill>
                  <a:schemeClr val="bg1"/>
                </a:solidFill>
                <a:latin typeface="Montserrat" panose="02000505000000020004" pitchFamily="2" charset="77"/>
              </a:rPr>
              <a:t>BARRIER TRACKER</a:t>
            </a:r>
          </a:p>
        </p:txBody>
      </p:sp>
      <p:pic>
        <p:nvPicPr>
          <p:cNvPr id="10"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10003" y="49178"/>
            <a:ext cx="1278509" cy="719206"/>
          </a:xfrm>
          <a:prstGeom prst="rect">
            <a:avLst/>
          </a:prstGeom>
        </p:spPr>
      </p:pic>
      <p:sp>
        <p:nvSpPr>
          <p:cNvPr id="8" name="Rectangle 7"/>
          <p:cNvSpPr/>
          <p:nvPr/>
        </p:nvSpPr>
        <p:spPr>
          <a:xfrm>
            <a:off x="4797911" y="4610071"/>
            <a:ext cx="2349103" cy="400108"/>
          </a:xfrm>
          <a:prstGeom prst="rect">
            <a:avLst/>
          </a:prstGeom>
        </p:spPr>
        <p:txBody>
          <a:bodyPr wrap="square" lIns="91438" tIns="45719" rIns="91438" bIns="45719">
            <a:spAutoFit/>
          </a:bodyPr>
          <a:lstStyle/>
          <a:p>
            <a:pPr algn="ctr"/>
            <a:r>
              <a:rPr lang="en-US" sz="2000" b="1" dirty="0">
                <a:solidFill>
                  <a:schemeClr val="bg1"/>
                </a:solidFill>
                <a:latin typeface="Montserrat" panose="02000505000000020004" pitchFamily="2" charset="77"/>
              </a:rPr>
              <a:t>11 LANGUAGES</a:t>
            </a:r>
          </a:p>
        </p:txBody>
      </p:sp>
    </p:spTree>
    <p:extLst>
      <p:ext uri="{BB962C8B-B14F-4D97-AF65-F5344CB8AC3E}">
        <p14:creationId xmlns:p14="http://schemas.microsoft.com/office/powerpoint/2010/main" val="2024258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fe_575477a074c28_DSC_0800-smal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5158"/>
            <a:ext cx="9144000" cy="6858000"/>
          </a:xfrm>
          <a:prstGeom prst="rect">
            <a:avLst/>
          </a:prstGeom>
        </p:spPr>
      </p:pic>
      <p:sp>
        <p:nvSpPr>
          <p:cNvPr id="5" name="Shape 182"/>
          <p:cNvSpPr/>
          <p:nvPr/>
        </p:nvSpPr>
        <p:spPr>
          <a:xfrm>
            <a:off x="1135206" y="1398158"/>
            <a:ext cx="8008793" cy="558457"/>
          </a:xfrm>
          <a:prstGeom prst="rect">
            <a:avLst/>
          </a:prstGeom>
          <a:solidFill>
            <a:schemeClr val="bg1">
              <a:lumMod val="95000"/>
            </a:schemeClr>
          </a:solidFill>
          <a:ln w="12700">
            <a:noFill/>
            <a:miter lim="400000"/>
          </a:ln>
        </p:spPr>
        <p:txBody>
          <a:bodyPr lIns="21336" tIns="21336" rIns="21336" bIns="21336" anchor="ctr"/>
          <a:lstStyle/>
          <a:p>
            <a:pPr>
              <a:defRPr sz="3200" cap="all" spc="512">
                <a:solidFill>
                  <a:srgbClr val="000000"/>
                </a:solidFill>
                <a:latin typeface="Avenir Medium"/>
                <a:ea typeface="Avenir Medium"/>
                <a:cs typeface="Avenir Medium"/>
                <a:sym typeface="Avenir Medium"/>
              </a:defRPr>
            </a:pPr>
            <a:endParaRPr/>
          </a:p>
        </p:txBody>
      </p:sp>
      <p:sp>
        <p:nvSpPr>
          <p:cNvPr id="12" name="Rectángulo 8"/>
          <p:cNvSpPr/>
          <p:nvPr/>
        </p:nvSpPr>
        <p:spPr>
          <a:xfrm>
            <a:off x="6314193" y="4635437"/>
            <a:ext cx="2800767" cy="523220"/>
          </a:xfrm>
          <a:prstGeom prst="rect">
            <a:avLst/>
          </a:prstGeom>
        </p:spPr>
        <p:txBody>
          <a:bodyPr wrap="none">
            <a:spAutoFit/>
          </a:bodyPr>
          <a:lstStyle/>
          <a:p>
            <a:r>
              <a:rPr lang="es-ES" sz="2800" b="1" dirty="0">
                <a:solidFill>
                  <a:schemeClr val="bg1"/>
                </a:solidFill>
                <a:latin typeface="arial" panose="020B0604020202020204" pitchFamily="34" charset="0"/>
              </a:rPr>
              <a:t>@</a:t>
            </a:r>
            <a:r>
              <a:rPr lang="es-ES" sz="2800" b="1" dirty="0" err="1">
                <a:solidFill>
                  <a:schemeClr val="bg1"/>
                </a:solidFill>
                <a:latin typeface="Montserrat" panose="02000505000000020004" pitchFamily="2" charset="77"/>
              </a:rPr>
              <a:t>AMBERtools</a:t>
            </a:r>
            <a:endParaRPr lang="es-ES" sz="2800" b="1" dirty="0">
              <a:solidFill>
                <a:schemeClr val="bg1"/>
              </a:solidFill>
              <a:latin typeface="Montserrat" panose="02000505000000020004" pitchFamily="2" charset="77"/>
            </a:endParaRPr>
          </a:p>
        </p:txBody>
      </p:sp>
      <p:pic>
        <p:nvPicPr>
          <p:cNvPr id="13"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103" y="201578"/>
            <a:ext cx="1278509" cy="719206"/>
          </a:xfrm>
          <a:prstGeom prst="rect">
            <a:avLst/>
          </a:prstGeom>
        </p:spPr>
      </p:pic>
      <p:sp>
        <p:nvSpPr>
          <p:cNvPr id="14" name="Title 1"/>
          <p:cNvSpPr txBox="1">
            <a:spLocks/>
          </p:cNvSpPr>
          <p:nvPr/>
        </p:nvSpPr>
        <p:spPr>
          <a:xfrm>
            <a:off x="-2076220" y="282092"/>
            <a:ext cx="9632323" cy="654107"/>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Montserrat" panose="02000505000000020004" pitchFamily="2" charset="77"/>
                <a:ea typeface="Montserrat" charset="0"/>
                <a:cs typeface="Montserrat" charset="0"/>
              </a:rPr>
              <a:t>How to follow us</a:t>
            </a:r>
            <a:endParaRPr kumimoji="0" lang="en-US" sz="3100" b="1" i="0" u="none" strike="noStrike" kern="1200" cap="none" spc="0" normalizeH="0" baseline="0" noProof="0" dirty="0">
              <a:ln>
                <a:noFill/>
              </a:ln>
              <a:solidFill>
                <a:srgbClr val="FFFFFF"/>
              </a:solidFill>
              <a:effectLst/>
              <a:uLnTx/>
              <a:uFillTx/>
              <a:latin typeface="Montserrat" panose="02000505000000020004" pitchFamily="2" charset="77"/>
              <a:ea typeface="Montserrat" charset="0"/>
              <a:cs typeface="Montserrat" charset="0"/>
            </a:endParaRPr>
          </a:p>
        </p:txBody>
      </p:sp>
      <p:sp>
        <p:nvSpPr>
          <p:cNvPr id="2" name="TextBox 1">
            <a:extLst>
              <a:ext uri="{FF2B5EF4-FFF2-40B4-BE49-F238E27FC236}">
                <a16:creationId xmlns:a16="http://schemas.microsoft.com/office/drawing/2014/main" id="{BB3405D1-B092-0A44-A44B-EF4C8E9851BD}"/>
              </a:ext>
            </a:extLst>
          </p:cNvPr>
          <p:cNvSpPr txBox="1"/>
          <p:nvPr/>
        </p:nvSpPr>
        <p:spPr>
          <a:xfrm>
            <a:off x="2221181" y="1506775"/>
            <a:ext cx="4023360" cy="646331"/>
          </a:xfrm>
          <a:prstGeom prst="rect">
            <a:avLst/>
          </a:prstGeom>
          <a:noFill/>
        </p:spPr>
        <p:txBody>
          <a:bodyPr wrap="square" rtlCol="0">
            <a:spAutoFit/>
          </a:bodyPr>
          <a:lstStyle/>
          <a:p>
            <a:r>
              <a:rPr lang="en-GB" u="sng" dirty="0">
                <a:solidFill>
                  <a:srgbClr val="3F8ECC"/>
                </a:solidFill>
                <a:latin typeface="Montserrat" panose="02000505000000020004" pitchFamily="2" charset="77"/>
              </a:rPr>
              <a:t>http://</a:t>
            </a:r>
            <a:r>
              <a:rPr lang="en-GB" u="sng" dirty="0" err="1">
                <a:solidFill>
                  <a:srgbClr val="3F8ECC"/>
                </a:solidFill>
                <a:latin typeface="Montserrat" panose="02000505000000020004" pitchFamily="2" charset="77"/>
              </a:rPr>
              <a:t>www.amber.international</a:t>
            </a:r>
            <a:endParaRPr lang="en-GB" u="sng" dirty="0">
              <a:solidFill>
                <a:srgbClr val="3F8ECC"/>
              </a:solidFill>
              <a:latin typeface="Montserrat" panose="02000505000000020004" pitchFamily="2" charset="77"/>
            </a:endParaRPr>
          </a:p>
          <a:p>
            <a:endParaRPr lang="en-US" dirty="0"/>
          </a:p>
        </p:txBody>
      </p:sp>
      <p:pic>
        <p:nvPicPr>
          <p:cNvPr id="15" name="Graphic 14" descr="World">
            <a:extLst>
              <a:ext uri="{FF2B5EF4-FFF2-40B4-BE49-F238E27FC236}">
                <a16:creationId xmlns:a16="http://schemas.microsoft.com/office/drawing/2014/main" id="{65810825-C97D-794C-9B6C-9196AE0B04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78886" y="1479503"/>
            <a:ext cx="398615" cy="398615"/>
          </a:xfrm>
          <a:prstGeom prst="rect">
            <a:avLst/>
          </a:prstGeom>
        </p:spPr>
      </p:pic>
      <p:sp>
        <p:nvSpPr>
          <p:cNvPr id="16" name="Shape 182">
            <a:extLst>
              <a:ext uri="{FF2B5EF4-FFF2-40B4-BE49-F238E27FC236}">
                <a16:creationId xmlns:a16="http://schemas.microsoft.com/office/drawing/2014/main" id="{D64CF64E-169B-D346-AFBF-FAAA6BBD6805}"/>
              </a:ext>
            </a:extLst>
          </p:cNvPr>
          <p:cNvSpPr/>
          <p:nvPr/>
        </p:nvSpPr>
        <p:spPr>
          <a:xfrm>
            <a:off x="1135207" y="2292521"/>
            <a:ext cx="8008793" cy="558457"/>
          </a:xfrm>
          <a:prstGeom prst="rect">
            <a:avLst/>
          </a:prstGeom>
          <a:solidFill>
            <a:schemeClr val="bg1">
              <a:lumMod val="95000"/>
            </a:schemeClr>
          </a:solidFill>
          <a:ln w="12700">
            <a:noFill/>
            <a:miter lim="400000"/>
          </a:ln>
        </p:spPr>
        <p:txBody>
          <a:bodyPr lIns="21336" tIns="21336" rIns="21336" bIns="21336" anchor="ctr"/>
          <a:lstStyle/>
          <a:p>
            <a:pPr>
              <a:defRPr sz="3200" cap="all" spc="512">
                <a:solidFill>
                  <a:srgbClr val="000000"/>
                </a:solidFill>
                <a:latin typeface="Avenir Medium"/>
                <a:ea typeface="Avenir Medium"/>
                <a:cs typeface="Avenir Medium"/>
                <a:sym typeface="Avenir Medium"/>
              </a:defRPr>
            </a:pPr>
            <a:endParaRPr/>
          </a:p>
        </p:txBody>
      </p:sp>
      <p:sp>
        <p:nvSpPr>
          <p:cNvPr id="17" name="TextBox 16">
            <a:extLst>
              <a:ext uri="{FF2B5EF4-FFF2-40B4-BE49-F238E27FC236}">
                <a16:creationId xmlns:a16="http://schemas.microsoft.com/office/drawing/2014/main" id="{2E55A048-9F7A-B64C-9C76-BF4B152B76AE}"/>
              </a:ext>
            </a:extLst>
          </p:cNvPr>
          <p:cNvSpPr txBox="1"/>
          <p:nvPr/>
        </p:nvSpPr>
        <p:spPr>
          <a:xfrm>
            <a:off x="2221182" y="2404528"/>
            <a:ext cx="5416700" cy="646331"/>
          </a:xfrm>
          <a:prstGeom prst="rect">
            <a:avLst/>
          </a:prstGeom>
          <a:noFill/>
        </p:spPr>
        <p:txBody>
          <a:bodyPr wrap="square" rtlCol="0">
            <a:spAutoFit/>
          </a:bodyPr>
          <a:lstStyle/>
          <a:p>
            <a:r>
              <a:rPr lang="en-GB" u="sng" dirty="0">
                <a:solidFill>
                  <a:srgbClr val="3F8ECC"/>
                </a:solidFill>
                <a:latin typeface="Montserrat" panose="02000505000000020004" pitchFamily="2" charset="77"/>
              </a:rPr>
              <a:t>https://</a:t>
            </a:r>
            <a:r>
              <a:rPr lang="en-GB" u="sng" dirty="0" err="1">
                <a:solidFill>
                  <a:srgbClr val="3F8ECC"/>
                </a:solidFill>
                <a:latin typeface="Montserrat" panose="02000505000000020004" pitchFamily="2" charset="77"/>
              </a:rPr>
              <a:t>www.facebook.com</a:t>
            </a:r>
            <a:r>
              <a:rPr lang="en-GB" u="sng" dirty="0">
                <a:solidFill>
                  <a:srgbClr val="3F8ECC"/>
                </a:solidFill>
                <a:latin typeface="Montserrat" panose="02000505000000020004" pitchFamily="2" charset="77"/>
              </a:rPr>
              <a:t>/</a:t>
            </a:r>
            <a:r>
              <a:rPr lang="en-GB" u="sng" dirty="0" err="1">
                <a:solidFill>
                  <a:srgbClr val="3F8ECC"/>
                </a:solidFill>
                <a:latin typeface="Montserrat" panose="02000505000000020004" pitchFamily="2" charset="77"/>
              </a:rPr>
              <a:t>AMBERtools</a:t>
            </a:r>
            <a:endParaRPr lang="en-GB" u="sng" dirty="0">
              <a:solidFill>
                <a:srgbClr val="3F8ECC"/>
              </a:solidFill>
              <a:latin typeface="Montserrat" panose="02000505000000020004" pitchFamily="2" charset="77"/>
            </a:endParaRPr>
          </a:p>
          <a:p>
            <a:endParaRPr lang="en-US" dirty="0"/>
          </a:p>
        </p:txBody>
      </p:sp>
      <p:pic>
        <p:nvPicPr>
          <p:cNvPr id="8" name="Picture 12" descr="Image result for face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65412" y="2367746"/>
            <a:ext cx="376333" cy="376334"/>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Shape 182">
            <a:extLst>
              <a:ext uri="{FF2B5EF4-FFF2-40B4-BE49-F238E27FC236}">
                <a16:creationId xmlns:a16="http://schemas.microsoft.com/office/drawing/2014/main" id="{FB5096E4-25C5-FC4B-BC5C-A7262F6122AC}"/>
              </a:ext>
            </a:extLst>
          </p:cNvPr>
          <p:cNvSpPr/>
          <p:nvPr/>
        </p:nvSpPr>
        <p:spPr>
          <a:xfrm>
            <a:off x="1135207" y="3155954"/>
            <a:ext cx="8008793" cy="558457"/>
          </a:xfrm>
          <a:prstGeom prst="rect">
            <a:avLst/>
          </a:prstGeom>
          <a:solidFill>
            <a:schemeClr val="bg1">
              <a:lumMod val="95000"/>
            </a:schemeClr>
          </a:solidFill>
          <a:ln w="12700">
            <a:noFill/>
            <a:miter lim="400000"/>
          </a:ln>
        </p:spPr>
        <p:txBody>
          <a:bodyPr lIns="21336" tIns="21336" rIns="21336" bIns="21336" anchor="ctr"/>
          <a:lstStyle/>
          <a:p>
            <a:pPr>
              <a:defRPr sz="3200" cap="all" spc="512">
                <a:solidFill>
                  <a:srgbClr val="000000"/>
                </a:solidFill>
                <a:latin typeface="Avenir Medium"/>
                <a:ea typeface="Avenir Medium"/>
                <a:cs typeface="Avenir Medium"/>
                <a:sym typeface="Avenir Medium"/>
              </a:defRPr>
            </a:pPr>
            <a:endParaRPr/>
          </a:p>
        </p:txBody>
      </p:sp>
      <p:sp>
        <p:nvSpPr>
          <p:cNvPr id="23" name="Rectangle 22">
            <a:extLst>
              <a:ext uri="{FF2B5EF4-FFF2-40B4-BE49-F238E27FC236}">
                <a16:creationId xmlns:a16="http://schemas.microsoft.com/office/drawing/2014/main" id="{C911070C-CF4B-784B-8F7A-B5BD2E676680}"/>
              </a:ext>
            </a:extLst>
          </p:cNvPr>
          <p:cNvSpPr/>
          <p:nvPr/>
        </p:nvSpPr>
        <p:spPr>
          <a:xfrm>
            <a:off x="2255949" y="3242246"/>
            <a:ext cx="3988592" cy="369332"/>
          </a:xfrm>
          <a:prstGeom prst="rect">
            <a:avLst/>
          </a:prstGeom>
        </p:spPr>
        <p:txBody>
          <a:bodyPr wrap="none">
            <a:spAutoFit/>
          </a:bodyPr>
          <a:lstStyle/>
          <a:p>
            <a:r>
              <a:rPr lang="en-GB" u="sng" dirty="0">
                <a:solidFill>
                  <a:srgbClr val="3F8ECC"/>
                </a:solidFill>
                <a:latin typeface="Montserrat" panose="02000505000000020004" pitchFamily="2" charset="77"/>
              </a:rPr>
              <a:t>https://</a:t>
            </a:r>
            <a:r>
              <a:rPr lang="en-GB" u="sng" dirty="0" err="1">
                <a:solidFill>
                  <a:srgbClr val="3F8ECC"/>
                </a:solidFill>
                <a:latin typeface="Montserrat" panose="02000505000000020004" pitchFamily="2" charset="77"/>
              </a:rPr>
              <a:t>twitter.com</a:t>
            </a:r>
            <a:r>
              <a:rPr lang="en-GB" u="sng" dirty="0">
                <a:solidFill>
                  <a:srgbClr val="3F8ECC"/>
                </a:solidFill>
                <a:latin typeface="Montserrat" panose="02000505000000020004" pitchFamily="2" charset="77"/>
              </a:rPr>
              <a:t>/</a:t>
            </a:r>
            <a:r>
              <a:rPr lang="en-GB" u="sng" dirty="0" err="1">
                <a:solidFill>
                  <a:srgbClr val="3F8ECC"/>
                </a:solidFill>
                <a:latin typeface="Montserrat" panose="02000505000000020004" pitchFamily="2" charset="77"/>
              </a:rPr>
              <a:t>ambertools</a:t>
            </a:r>
            <a:endParaRPr lang="en-GB" u="sng" dirty="0">
              <a:solidFill>
                <a:srgbClr val="3F8ECC"/>
              </a:solidFill>
              <a:latin typeface="Montserrat" panose="02000505000000020004" pitchFamily="2" charset="77"/>
            </a:endParaRPr>
          </a:p>
        </p:txBody>
      </p:sp>
      <p:pic>
        <p:nvPicPr>
          <p:cNvPr id="10" name="Picture 2" descr="Resultado de imagen de twitt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349" y="3241602"/>
            <a:ext cx="379147" cy="379147"/>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Shape 182">
            <a:extLst>
              <a:ext uri="{FF2B5EF4-FFF2-40B4-BE49-F238E27FC236}">
                <a16:creationId xmlns:a16="http://schemas.microsoft.com/office/drawing/2014/main" id="{E24D3ABA-B3E1-B748-8E50-1B6473C85701}"/>
              </a:ext>
            </a:extLst>
          </p:cNvPr>
          <p:cNvSpPr/>
          <p:nvPr/>
        </p:nvSpPr>
        <p:spPr>
          <a:xfrm>
            <a:off x="1135207" y="4005166"/>
            <a:ext cx="8008793" cy="558457"/>
          </a:xfrm>
          <a:prstGeom prst="rect">
            <a:avLst/>
          </a:prstGeom>
          <a:solidFill>
            <a:schemeClr val="bg1">
              <a:lumMod val="95000"/>
            </a:schemeClr>
          </a:solidFill>
          <a:ln w="12700">
            <a:noFill/>
            <a:miter lim="400000"/>
          </a:ln>
        </p:spPr>
        <p:txBody>
          <a:bodyPr lIns="21336" tIns="21336" rIns="21336" bIns="21336" anchor="ctr"/>
          <a:lstStyle/>
          <a:p>
            <a:pPr>
              <a:defRPr sz="3200" cap="all" spc="512">
                <a:solidFill>
                  <a:srgbClr val="000000"/>
                </a:solidFill>
                <a:latin typeface="Avenir Medium"/>
                <a:ea typeface="Avenir Medium"/>
                <a:cs typeface="Avenir Medium"/>
                <a:sym typeface="Avenir Medium"/>
              </a:defRPr>
            </a:pPr>
            <a:endParaRPr/>
          </a:p>
        </p:txBody>
      </p:sp>
      <p:pic>
        <p:nvPicPr>
          <p:cNvPr id="11" name="Imagen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64282" y="4075971"/>
            <a:ext cx="2619063" cy="450144"/>
          </a:xfrm>
          <a:prstGeom prst="rect">
            <a:avLst/>
          </a:prstGeom>
        </p:spPr>
      </p:pic>
      <p:pic>
        <p:nvPicPr>
          <p:cNvPr id="7" name="Picture 8" descr="Image result for linkedi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84693" y="4047039"/>
            <a:ext cx="468803" cy="4688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84263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iver-maps-europe-rive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1169" y="15634"/>
            <a:ext cx="6932831" cy="5127866"/>
          </a:xfrm>
          <a:prstGeom prst="rect">
            <a:avLst/>
          </a:prstGeom>
        </p:spPr>
      </p:pic>
      <p:sp>
        <p:nvSpPr>
          <p:cNvPr id="3" name="Rectangle 2"/>
          <p:cNvSpPr/>
          <p:nvPr/>
        </p:nvSpPr>
        <p:spPr>
          <a:xfrm>
            <a:off x="161246" y="245017"/>
            <a:ext cx="5418938" cy="1384993"/>
          </a:xfrm>
          <a:prstGeom prst="rect">
            <a:avLst/>
          </a:prstGeom>
        </p:spPr>
        <p:txBody>
          <a:bodyPr wrap="square" lIns="91438" tIns="45719" rIns="91438" bIns="45719">
            <a:spAutoFit/>
          </a:bodyPr>
          <a:lstStyle/>
          <a:p>
            <a:r>
              <a:rPr lang="en-US" sz="2800" b="1" dirty="0">
                <a:solidFill>
                  <a:schemeClr val="bg1"/>
                </a:solidFill>
                <a:latin typeface="Montserrat" panose="02000505000000020004" pitchFamily="2" charset="77"/>
              </a:rPr>
              <a:t>Rivers:</a:t>
            </a:r>
          </a:p>
          <a:p>
            <a:r>
              <a:rPr lang="en-US" sz="2800" dirty="0">
                <a:solidFill>
                  <a:schemeClr val="bg1"/>
                </a:solidFill>
                <a:latin typeface="Montserrat" panose="02000505000000020004" pitchFamily="2" charset="77"/>
              </a:rPr>
              <a:t>Veins of the earth</a:t>
            </a:r>
          </a:p>
          <a:p>
            <a:r>
              <a:rPr lang="en-US" sz="2800" b="1" i="1" dirty="0">
                <a:solidFill>
                  <a:schemeClr val="bg1"/>
                </a:solidFill>
              </a:rPr>
              <a:t> </a:t>
            </a:r>
          </a:p>
        </p:txBody>
      </p:sp>
    </p:spTree>
    <p:extLst>
      <p:ext uri="{BB962C8B-B14F-4D97-AF65-F5344CB8AC3E}">
        <p14:creationId xmlns:p14="http://schemas.microsoft.com/office/powerpoint/2010/main" val="2438985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B\Waterrijke Natuurgebieden\Foto's &amp; Films\Foto's\Juruena Expedition_Photos by Adriano Gambarini\_AG8508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5376" y="-108488"/>
            <a:ext cx="9417864" cy="6966488"/>
          </a:xfrm>
          <a:prstGeom prst="rect">
            <a:avLst/>
          </a:prstGeom>
          <a:noFill/>
        </p:spPr>
      </p:pic>
      <p:pic>
        <p:nvPicPr>
          <p:cNvPr id="5" name="Picture 4"/>
          <p:cNvPicPr>
            <a:picLocks noChangeAspect="1" noChangeArrowheads="1"/>
          </p:cNvPicPr>
          <p:nvPr/>
        </p:nvPicPr>
        <p:blipFill>
          <a:blip r:embed="rId4" cstate="screen">
            <a:alphaModFix amt="35000"/>
            <a:extLst>
              <a:ext uri="{28A0092B-C50C-407E-A947-70E740481C1C}">
                <a14:useLocalDpi xmlns:a14="http://schemas.microsoft.com/office/drawing/2010/main"/>
              </a:ext>
            </a:extLst>
          </a:blip>
          <a:srcRect/>
          <a:stretch>
            <a:fillRect/>
          </a:stretch>
        </p:blipFill>
        <p:spPr bwMode="auto">
          <a:xfrm rot="10800000" flipH="1" flipV="1">
            <a:off x="8746956" y="4780127"/>
            <a:ext cx="310576" cy="450552"/>
          </a:xfrm>
          <a:prstGeom prst="rect">
            <a:avLst/>
          </a:prstGeom>
          <a:noFill/>
          <a:ln w="9525">
            <a:noFill/>
            <a:miter lim="800000"/>
            <a:headEnd/>
            <a:tailEnd/>
          </a:ln>
        </p:spPr>
      </p:pic>
      <p:sp>
        <p:nvSpPr>
          <p:cNvPr id="6" name="Rectangle 5"/>
          <p:cNvSpPr/>
          <p:nvPr/>
        </p:nvSpPr>
        <p:spPr>
          <a:xfrm>
            <a:off x="-165375" y="665026"/>
            <a:ext cx="4381776" cy="1508103"/>
          </a:xfrm>
          <a:prstGeom prst="rect">
            <a:avLst/>
          </a:prstGeom>
        </p:spPr>
        <p:txBody>
          <a:bodyPr wrap="square" lIns="91438" tIns="45719" rIns="91438" bIns="45719">
            <a:spAutoFit/>
          </a:bodyPr>
          <a:lstStyle/>
          <a:p>
            <a:r>
              <a:rPr lang="en-US" sz="2800" b="1" dirty="0">
                <a:solidFill>
                  <a:schemeClr val="bg1"/>
                </a:solidFill>
                <a:latin typeface="Montserrat" panose="02000505000000020004" pitchFamily="2" charset="77"/>
              </a:rPr>
              <a:t>Free-flowing rivers</a:t>
            </a:r>
            <a:r>
              <a:rPr lang="mr-IN" sz="2800" b="1" dirty="0">
                <a:solidFill>
                  <a:schemeClr val="bg1"/>
                </a:solidFill>
                <a:latin typeface="Montserrat" panose="02000505000000020004" pitchFamily="2" charset="77"/>
              </a:rPr>
              <a:t>…</a:t>
            </a:r>
            <a:r>
              <a:rPr lang="en-US" sz="2800" b="1" dirty="0">
                <a:solidFill>
                  <a:schemeClr val="bg1"/>
                </a:solidFill>
                <a:latin typeface="Montserrat" panose="02000505000000020004" pitchFamily="2" charset="77"/>
              </a:rPr>
              <a:t> </a:t>
            </a:r>
          </a:p>
          <a:p>
            <a:r>
              <a:rPr lang="en-US" sz="2800" dirty="0">
                <a:solidFill>
                  <a:schemeClr val="bg1"/>
                </a:solidFill>
                <a:latin typeface="Montserrat" panose="02000505000000020004" pitchFamily="2" charset="77"/>
              </a:rPr>
              <a:t>biodiversity hotspots</a:t>
            </a:r>
          </a:p>
          <a:p>
            <a:pPr algn="ctr"/>
            <a:endParaRPr lang="en-US" sz="3600" b="1" i="1" dirty="0"/>
          </a:p>
        </p:txBody>
      </p:sp>
    </p:spTree>
    <p:extLst>
      <p:ext uri="{BB962C8B-B14F-4D97-AF65-F5344CB8AC3E}">
        <p14:creationId xmlns:p14="http://schemas.microsoft.com/office/powerpoint/2010/main" val="98994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erzin dam on the Selune river to be removed in 20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25" y="-38100"/>
            <a:ext cx="9233650" cy="6155766"/>
          </a:xfrm>
          <a:prstGeom prst="rect">
            <a:avLst/>
          </a:prstGeom>
        </p:spPr>
      </p:pic>
      <p:sp>
        <p:nvSpPr>
          <p:cNvPr id="7" name="Rectangle 6"/>
          <p:cNvSpPr/>
          <p:nvPr/>
        </p:nvSpPr>
        <p:spPr>
          <a:xfrm>
            <a:off x="0" y="0"/>
            <a:ext cx="9233650" cy="1384993"/>
          </a:xfrm>
          <a:prstGeom prst="rect">
            <a:avLst/>
          </a:prstGeom>
          <a:solidFill>
            <a:schemeClr val="accent5">
              <a:lumMod val="75000"/>
              <a:alpha val="29000"/>
            </a:schemeClr>
          </a:solidFill>
        </p:spPr>
        <p:txBody>
          <a:bodyPr wrap="square" lIns="91438" tIns="45719" rIns="91438" bIns="45719">
            <a:spAutoFit/>
          </a:bodyPr>
          <a:lstStyle/>
          <a:p>
            <a:r>
              <a:rPr lang="en-US" sz="2400" b="1" dirty="0">
                <a:solidFill>
                  <a:schemeClr val="bg1"/>
                </a:solidFill>
                <a:latin typeface="Montserrat" panose="02000505000000020004" pitchFamily="2" charset="77"/>
              </a:rPr>
              <a:t>Types of Barriers</a:t>
            </a:r>
          </a:p>
          <a:p>
            <a:pPr>
              <a:lnSpc>
                <a:spcPct val="50000"/>
              </a:lnSpc>
            </a:pPr>
            <a:endParaRPr lang="en-US" sz="2400" b="1" dirty="0">
              <a:solidFill>
                <a:schemeClr val="bg1"/>
              </a:solidFill>
              <a:latin typeface="Montserrat" panose="02000505000000020004" pitchFamily="2" charset="77"/>
            </a:endParaRPr>
          </a:p>
          <a:p>
            <a:r>
              <a:rPr lang="en-US" sz="2400" dirty="0">
                <a:solidFill>
                  <a:schemeClr val="bg1"/>
                </a:solidFill>
                <a:latin typeface="Montserrat" panose="02000505000000020004" pitchFamily="2" charset="77"/>
              </a:rPr>
              <a:t>Dams, Weirs, Culverts, Sluices, Ramps,</a:t>
            </a:r>
          </a:p>
          <a:p>
            <a:r>
              <a:rPr lang="en-US" sz="2400" dirty="0">
                <a:solidFill>
                  <a:schemeClr val="bg1"/>
                </a:solidFill>
                <a:latin typeface="Montserrat" panose="02000505000000020004" pitchFamily="2" charset="77"/>
              </a:rPr>
              <a:t>Pumping Stations, Tide Gates, Fords, etc.</a:t>
            </a:r>
          </a:p>
        </p:txBody>
      </p:sp>
      <p:sp>
        <p:nvSpPr>
          <p:cNvPr id="8" name="Rectangle 3">
            <a:extLst>
              <a:ext uri="{FF2B5EF4-FFF2-40B4-BE49-F238E27FC236}">
                <a16:creationId xmlns:a16="http://schemas.microsoft.com/office/drawing/2014/main" id="{1A8A41E0-CF8C-41E3-AD78-25D8432AAB8F}"/>
              </a:ext>
            </a:extLst>
          </p:cNvPr>
          <p:cNvSpPr/>
          <p:nvPr/>
        </p:nvSpPr>
        <p:spPr>
          <a:xfrm>
            <a:off x="6720467" y="4699350"/>
            <a:ext cx="2093329" cy="200055"/>
          </a:xfrm>
          <a:prstGeom prst="rect">
            <a:avLst/>
          </a:prstGeom>
        </p:spPr>
        <p:txBody>
          <a:bodyPr wrap="square">
            <a:spAutoFit/>
          </a:bodyPr>
          <a:lstStyle/>
          <a:p>
            <a:r>
              <a:rPr lang="en-GB" sz="700" dirty="0">
                <a:solidFill>
                  <a:schemeClr val="bg1"/>
                </a:solidFill>
              </a:rPr>
              <a:t>© European Rivers Network</a:t>
            </a:r>
          </a:p>
        </p:txBody>
      </p:sp>
    </p:spTree>
    <p:extLst>
      <p:ext uri="{BB962C8B-B14F-4D97-AF65-F5344CB8AC3E}">
        <p14:creationId xmlns:p14="http://schemas.microsoft.com/office/powerpoint/2010/main" val="331287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p:nvPr/>
        </p:nvSpPr>
        <p:spPr>
          <a:xfrm>
            <a:off x="5151132" y="1283718"/>
            <a:ext cx="3408668" cy="677108"/>
          </a:xfrm>
          <a:prstGeom prst="rect">
            <a:avLst/>
          </a:prstGeom>
        </p:spPr>
        <p:txBody>
          <a:bodyPr wrap="square">
            <a:spAutoFit/>
          </a:bodyPr>
          <a:lstStyle/>
          <a:p>
            <a:r>
              <a:rPr lang="en-GB" sz="1900" b="1" dirty="0">
                <a:solidFill>
                  <a:schemeClr val="tx1">
                    <a:lumMod val="85000"/>
                    <a:lumOff val="15000"/>
                  </a:schemeClr>
                </a:solidFill>
                <a:latin typeface="Montserrat" panose="02000505000000020004" pitchFamily="2" charset="77"/>
                <a:cs typeface="Calibri Light" panose="020F0302020204030204" pitchFamily="34" charset="0"/>
              </a:rPr>
              <a:t>Threats to fish biodiversity:</a:t>
            </a:r>
          </a:p>
        </p:txBody>
      </p:sp>
      <p:sp>
        <p:nvSpPr>
          <p:cNvPr id="9" name="Rectangle 1"/>
          <p:cNvSpPr/>
          <p:nvPr/>
        </p:nvSpPr>
        <p:spPr>
          <a:xfrm>
            <a:off x="5151132" y="1960826"/>
            <a:ext cx="3240360" cy="1707455"/>
          </a:xfrm>
          <a:prstGeom prst="rect">
            <a:avLst/>
          </a:prstGeom>
        </p:spPr>
        <p:txBody>
          <a:bodyPr wrap="square">
            <a:spAutoFit/>
          </a:bodyPr>
          <a:lstStyle/>
          <a:p>
            <a:pPr>
              <a:lnSpc>
                <a:spcPct val="150000"/>
              </a:lnSpc>
            </a:pPr>
            <a:r>
              <a:rPr lang="en-GB" dirty="0">
                <a:solidFill>
                  <a:schemeClr val="tx1">
                    <a:lumMod val="85000"/>
                    <a:lumOff val="15000"/>
                  </a:schemeClr>
                </a:solidFill>
                <a:latin typeface="Montserrat" panose="02000505000000020004" pitchFamily="2" charset="77"/>
                <a:cs typeface="Calibri Light" panose="020F0302020204030204" pitchFamily="34" charset="0"/>
              </a:rPr>
              <a:t>Harvest</a:t>
            </a:r>
          </a:p>
          <a:p>
            <a:pPr>
              <a:lnSpc>
                <a:spcPct val="150000"/>
              </a:lnSpc>
            </a:pPr>
            <a:r>
              <a:rPr lang="en-GB" dirty="0">
                <a:solidFill>
                  <a:schemeClr val="tx1">
                    <a:lumMod val="85000"/>
                    <a:lumOff val="15000"/>
                  </a:schemeClr>
                </a:solidFill>
                <a:latin typeface="Montserrat" panose="02000505000000020004" pitchFamily="2" charset="77"/>
                <a:cs typeface="Calibri Light" panose="020F0302020204030204" pitchFamily="34" charset="0"/>
              </a:rPr>
              <a:t>Habitat</a:t>
            </a:r>
          </a:p>
          <a:p>
            <a:pPr>
              <a:lnSpc>
                <a:spcPct val="150000"/>
              </a:lnSpc>
            </a:pPr>
            <a:r>
              <a:rPr lang="en-GB" dirty="0">
                <a:solidFill>
                  <a:schemeClr val="tx1">
                    <a:lumMod val="85000"/>
                    <a:lumOff val="15000"/>
                  </a:schemeClr>
                </a:solidFill>
                <a:latin typeface="Montserrat" panose="02000505000000020004" pitchFamily="2" charset="77"/>
                <a:cs typeface="Calibri Light" panose="020F0302020204030204" pitchFamily="34" charset="0"/>
              </a:rPr>
              <a:t>Hatcheries </a:t>
            </a:r>
          </a:p>
          <a:p>
            <a:pPr>
              <a:lnSpc>
                <a:spcPct val="150000"/>
              </a:lnSpc>
            </a:pPr>
            <a:r>
              <a:rPr lang="en-GB" dirty="0">
                <a:solidFill>
                  <a:srgbClr val="63A47F"/>
                </a:solidFill>
                <a:latin typeface="Montserrat" panose="02000505000000020004" pitchFamily="2" charset="77"/>
                <a:cs typeface="Calibri Light" panose="020F0302020204030204" pitchFamily="34" charset="0"/>
              </a:rPr>
              <a:t>Hydro</a:t>
            </a:r>
          </a:p>
        </p:txBody>
      </p:sp>
      <p:pic>
        <p:nvPicPr>
          <p:cNvPr id="1026" name="Picture 2" descr="Image result for dam removal euro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200" y="1283718"/>
            <a:ext cx="4241047" cy="299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D3F6E4-F721-3D44-97E1-D8376D2B0AE3}"/>
              </a:ext>
            </a:extLst>
          </p:cNvPr>
          <p:cNvSpPr/>
          <p:nvPr/>
        </p:nvSpPr>
        <p:spPr>
          <a:xfrm>
            <a:off x="0" y="-24368"/>
            <a:ext cx="9144000" cy="927100"/>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85C1389-A4AE-294B-9F9D-7AFA91322DA9}"/>
              </a:ext>
            </a:extLst>
          </p:cNvPr>
          <p:cNvSpPr/>
          <p:nvPr/>
        </p:nvSpPr>
        <p:spPr>
          <a:xfrm>
            <a:off x="584200" y="188216"/>
            <a:ext cx="7975600" cy="501932"/>
          </a:xfrm>
          <a:prstGeom prst="rect">
            <a:avLst/>
          </a:prstGeom>
        </p:spPr>
        <p:txBody>
          <a:bodyPr wrap="square">
            <a:spAutoFit/>
          </a:bodyPr>
          <a:lstStyle/>
          <a:p>
            <a:pPr algn="ctr">
              <a:lnSpc>
                <a:spcPct val="150000"/>
              </a:lnSpc>
              <a:defRPr/>
            </a:pPr>
            <a:r>
              <a:rPr lang="en-US" sz="2000" b="1" dirty="0">
                <a:solidFill>
                  <a:schemeClr val="bg1"/>
                </a:solidFill>
                <a:latin typeface="Montserrat" panose="02000505000000020004" pitchFamily="2" charset="77"/>
              </a:rPr>
              <a:t>Fish biodiversity and their present conservation status</a:t>
            </a:r>
            <a:endParaRPr lang="es-ES" altLang="en-US" sz="2000" b="1" dirty="0">
              <a:solidFill>
                <a:schemeClr val="bg1"/>
              </a:solidFill>
              <a:latin typeface="Montserrat" panose="02000505000000020004" pitchFamily="2" charset="77"/>
            </a:endParaRPr>
          </a:p>
        </p:txBody>
      </p:sp>
    </p:spTree>
    <p:extLst>
      <p:ext uri="{BB962C8B-B14F-4D97-AF65-F5344CB8AC3E}">
        <p14:creationId xmlns:p14="http://schemas.microsoft.com/office/powerpoint/2010/main" val="200084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salmon and e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945" y="1124145"/>
            <a:ext cx="4074305" cy="332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2" y="4354941"/>
            <a:ext cx="1944406" cy="578650"/>
          </a:xfrm>
          <a:prstGeom prst="rect">
            <a:avLst/>
          </a:prstGeom>
        </p:spPr>
      </p:pic>
      <p:sp>
        <p:nvSpPr>
          <p:cNvPr id="7" name="Rectangle 6"/>
          <p:cNvSpPr/>
          <p:nvPr/>
        </p:nvSpPr>
        <p:spPr>
          <a:xfrm>
            <a:off x="462945" y="302583"/>
            <a:ext cx="4778508" cy="1077216"/>
          </a:xfrm>
          <a:prstGeom prst="rect">
            <a:avLst/>
          </a:prstGeom>
        </p:spPr>
        <p:txBody>
          <a:bodyPr wrap="square" lIns="91438" tIns="45719" rIns="91438" bIns="45719">
            <a:spAutoFit/>
          </a:bodyPr>
          <a:lstStyle/>
          <a:p>
            <a:r>
              <a:rPr lang="en-US" sz="3200" b="1" dirty="0">
                <a:solidFill>
                  <a:srgbClr val="3F8ECC"/>
                </a:solidFill>
                <a:latin typeface="Montserrat" panose="02000505000000020004" pitchFamily="2" charset="77"/>
              </a:rPr>
              <a:t>Making love</a:t>
            </a:r>
          </a:p>
          <a:p>
            <a:pPr algn="ctr"/>
            <a:endParaRPr lang="en-US" sz="3200" b="1" i="1" dirty="0"/>
          </a:p>
        </p:txBody>
      </p:sp>
      <p:sp>
        <p:nvSpPr>
          <p:cNvPr id="8" name="Rectangle 7"/>
          <p:cNvSpPr/>
          <p:nvPr/>
        </p:nvSpPr>
        <p:spPr>
          <a:xfrm>
            <a:off x="7141234" y="4437258"/>
            <a:ext cx="1281116" cy="246219"/>
          </a:xfrm>
          <a:prstGeom prst="rect">
            <a:avLst/>
          </a:prstGeom>
        </p:spPr>
        <p:txBody>
          <a:bodyPr wrap="none" lIns="91438" tIns="45719" rIns="91438" bIns="45719">
            <a:spAutoFit/>
          </a:bodyPr>
          <a:lstStyle/>
          <a:p>
            <a:r>
              <a:rPr lang="en-US" sz="1000" dirty="0">
                <a:solidFill>
                  <a:schemeClr val="tx1">
                    <a:lumMod val="85000"/>
                    <a:lumOff val="15000"/>
                  </a:schemeClr>
                </a:solidFill>
                <a:latin typeface="Montserrat" panose="02000505000000020004" pitchFamily="2" charset="77"/>
              </a:rPr>
              <a:t>© </a:t>
            </a:r>
            <a:r>
              <a:rPr lang="en-US" sz="1000" dirty="0" err="1">
                <a:solidFill>
                  <a:schemeClr val="tx1">
                    <a:lumMod val="85000"/>
                    <a:lumOff val="15000"/>
                  </a:schemeClr>
                </a:solidFill>
                <a:latin typeface="Montserrat" panose="02000505000000020004" pitchFamily="2" charset="77"/>
              </a:rPr>
              <a:t>Jeroen</a:t>
            </a:r>
            <a:r>
              <a:rPr lang="en-US" sz="1000" dirty="0">
                <a:solidFill>
                  <a:schemeClr val="tx1">
                    <a:lumMod val="85000"/>
                    <a:lumOff val="15000"/>
                  </a:schemeClr>
                </a:solidFill>
                <a:latin typeface="Montserrat" panose="02000505000000020004" pitchFamily="2" charset="77"/>
              </a:rPr>
              <a:t> </a:t>
            </a:r>
            <a:r>
              <a:rPr lang="en-US" sz="1000" dirty="0" err="1">
                <a:solidFill>
                  <a:schemeClr val="tx1">
                    <a:lumMod val="85000"/>
                    <a:lumOff val="15000"/>
                  </a:schemeClr>
                </a:solidFill>
                <a:latin typeface="Montserrat" panose="02000505000000020004" pitchFamily="2" charset="77"/>
              </a:rPr>
              <a:t>Helmer</a:t>
            </a:r>
            <a:endParaRPr lang="en-US" sz="1000" dirty="0">
              <a:solidFill>
                <a:schemeClr val="tx1">
                  <a:lumMod val="85000"/>
                  <a:lumOff val="15000"/>
                </a:schemeClr>
              </a:solidFill>
              <a:latin typeface="Montserrat" panose="02000505000000020004" pitchFamily="2" charset="77"/>
            </a:endParaRPr>
          </a:p>
        </p:txBody>
      </p:sp>
      <p:pic>
        <p:nvPicPr>
          <p:cNvPr id="10" name="Afbeelding 6" descr="Ben &amp; longin Rangitaiki R..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445077" y="1215886"/>
            <a:ext cx="3878037" cy="3139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3F6E321-3E23-FB46-8C7B-3EB628178C3B}"/>
              </a:ext>
            </a:extLst>
          </p:cNvPr>
          <p:cNvSpPr/>
          <p:nvPr/>
        </p:nvSpPr>
        <p:spPr>
          <a:xfrm>
            <a:off x="3061876" y="410009"/>
            <a:ext cx="5619179" cy="1015661"/>
          </a:xfrm>
          <a:prstGeom prst="rect">
            <a:avLst/>
          </a:prstGeom>
        </p:spPr>
        <p:txBody>
          <a:bodyPr wrap="square" lIns="91438" tIns="45719" rIns="91438" bIns="45719">
            <a:spAutoFit/>
          </a:bodyPr>
          <a:lstStyle/>
          <a:p>
            <a:pPr algn="ctr"/>
            <a:r>
              <a:rPr lang="en-US" sz="2800" i="1" dirty="0">
                <a:solidFill>
                  <a:schemeClr val="tx1">
                    <a:lumMod val="85000"/>
                    <a:lumOff val="15000"/>
                  </a:schemeClr>
                </a:solidFill>
                <a:latin typeface="Montserrat" panose="02000505000000020004" pitchFamily="2" charset="77"/>
              </a:rPr>
              <a:t>“We want to mate, ‘mate’”</a:t>
            </a:r>
            <a:endParaRPr lang="nl-NL" sz="2800" i="1" dirty="0">
              <a:solidFill>
                <a:schemeClr val="tx1">
                  <a:lumMod val="85000"/>
                  <a:lumOff val="15000"/>
                </a:schemeClr>
              </a:solidFill>
              <a:latin typeface="Montserrat" panose="02000505000000020004" pitchFamily="2" charset="77"/>
            </a:endParaRPr>
          </a:p>
          <a:p>
            <a:pPr algn="ctr"/>
            <a:endParaRPr lang="en-US" sz="3200" b="1" i="1" dirty="0"/>
          </a:p>
        </p:txBody>
      </p:sp>
    </p:spTree>
    <p:extLst>
      <p:ext uri="{BB962C8B-B14F-4D97-AF65-F5344CB8AC3E}">
        <p14:creationId xmlns:p14="http://schemas.microsoft.com/office/powerpoint/2010/main" val="2202017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280" y="950369"/>
            <a:ext cx="6513442" cy="3744363"/>
          </a:xfrm>
          <a:prstGeom prst="rect">
            <a:avLst/>
          </a:prstGeom>
        </p:spPr>
      </p:pic>
      <p:sp>
        <p:nvSpPr>
          <p:cNvPr id="5" name="Rectangle 5"/>
          <p:cNvSpPr>
            <a:spLocks noChangeArrowheads="1"/>
          </p:cNvSpPr>
          <p:nvPr/>
        </p:nvSpPr>
        <p:spPr bwMode="auto">
          <a:xfrm>
            <a:off x="605933" y="3799284"/>
            <a:ext cx="6210690" cy="892552"/>
          </a:xfrm>
          <a:prstGeom prst="rect">
            <a:avLst/>
          </a:prstGeom>
          <a:solidFill>
            <a:schemeClr val="bg1">
              <a:alpha val="80000"/>
            </a:schemeClr>
          </a:solidFill>
          <a:ln>
            <a:noFill/>
          </a:ln>
          <a:extLst/>
        </p:spPr>
        <p:txBody>
          <a:bodyPr wrap="square">
            <a:spAutoFit/>
          </a:bodyPr>
          <a:lstStyle>
            <a:lvl1pPr>
              <a:spcBef>
                <a:spcPct val="20000"/>
              </a:spcBef>
              <a:buChar char="•"/>
              <a:defRPr sz="3200" b="1">
                <a:solidFill>
                  <a:schemeClr val="tx1"/>
                </a:solidFill>
                <a:latin typeface="Arial Narrow" pitchFamily="34" charset="0"/>
              </a:defRPr>
            </a:lvl1pPr>
            <a:lvl2pPr marL="742950" indent="-285750">
              <a:spcBef>
                <a:spcPct val="20000"/>
              </a:spcBef>
              <a:buChar char="–"/>
              <a:defRPr sz="2800" b="1">
                <a:solidFill>
                  <a:schemeClr val="tx1"/>
                </a:solidFill>
                <a:latin typeface="Arial Narrow" pitchFamily="34" charset="0"/>
              </a:defRPr>
            </a:lvl2pPr>
            <a:lvl3pPr marL="1143000" indent="-228600">
              <a:spcBef>
                <a:spcPct val="20000"/>
              </a:spcBef>
              <a:buChar char="•"/>
              <a:defRPr sz="2400" b="1">
                <a:solidFill>
                  <a:schemeClr val="tx1"/>
                </a:solidFill>
                <a:latin typeface="Arial Narrow" pitchFamily="34"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 typeface="Wingdings" pitchFamily="2" charset="2"/>
              <a:buNone/>
            </a:pPr>
            <a:r>
              <a:rPr lang="en-US" sz="1300" b="0" dirty="0">
                <a:latin typeface="Montserrat" panose="02000505000000020004" pitchFamily="2" charset="77"/>
                <a:cs typeface="Calibri" panose="020F0502020204030204" pitchFamily="34" charset="0"/>
              </a:rPr>
              <a:t>Dams are among the most widespread alterations on aquatic ecosystems, 60% of the world's major rivers being impounded for human use </a:t>
            </a:r>
          </a:p>
          <a:p>
            <a:pPr>
              <a:spcBef>
                <a:spcPct val="0"/>
              </a:spcBef>
              <a:buFont typeface="Wingdings" pitchFamily="2" charset="2"/>
              <a:buNone/>
            </a:pPr>
            <a:r>
              <a:rPr lang="en-US" sz="1300" b="0" dirty="0">
                <a:latin typeface="Montserrat" panose="02000505000000020004" pitchFamily="2" charset="77"/>
                <a:cs typeface="Calibri" panose="020F0502020204030204" pitchFamily="34" charset="0"/>
              </a:rPr>
              <a:t>(Nilsson et al. 2005).</a:t>
            </a:r>
            <a:endParaRPr lang="en-GB" altLang="en-US" sz="1300" b="0" dirty="0">
              <a:latin typeface="Montserrat" panose="02000505000000020004" pitchFamily="2" charset="77"/>
              <a:cs typeface="Calibri" panose="020F0502020204030204" pitchFamily="34" charset="0"/>
            </a:endParaRPr>
          </a:p>
        </p:txBody>
      </p:sp>
      <p:sp>
        <p:nvSpPr>
          <p:cNvPr id="6" name="Rectangle 5"/>
          <p:cNvSpPr>
            <a:spLocks noChangeArrowheads="1"/>
          </p:cNvSpPr>
          <p:nvPr/>
        </p:nvSpPr>
        <p:spPr bwMode="auto">
          <a:xfrm>
            <a:off x="605933" y="2822551"/>
            <a:ext cx="6210690" cy="892552"/>
          </a:xfrm>
          <a:prstGeom prst="rect">
            <a:avLst/>
          </a:prstGeom>
          <a:solidFill>
            <a:schemeClr val="bg1">
              <a:alpha val="80000"/>
            </a:schemeClr>
          </a:solidFill>
          <a:ln>
            <a:noFill/>
          </a:ln>
          <a:extLst/>
        </p:spPr>
        <p:txBody>
          <a:bodyPr wrap="square">
            <a:spAutoFit/>
          </a:bodyPr>
          <a:lstStyle>
            <a:lvl1pPr>
              <a:spcBef>
                <a:spcPct val="20000"/>
              </a:spcBef>
              <a:buChar char="•"/>
              <a:defRPr sz="3200" b="1">
                <a:solidFill>
                  <a:schemeClr val="tx1"/>
                </a:solidFill>
                <a:latin typeface="Arial Narrow" pitchFamily="34" charset="0"/>
              </a:defRPr>
            </a:lvl1pPr>
            <a:lvl2pPr marL="742950" indent="-285750">
              <a:spcBef>
                <a:spcPct val="20000"/>
              </a:spcBef>
              <a:buChar char="–"/>
              <a:defRPr sz="2800" b="1">
                <a:solidFill>
                  <a:schemeClr val="tx1"/>
                </a:solidFill>
                <a:latin typeface="Arial Narrow" pitchFamily="34" charset="0"/>
              </a:defRPr>
            </a:lvl2pPr>
            <a:lvl3pPr marL="1143000" indent="-228600">
              <a:spcBef>
                <a:spcPct val="20000"/>
              </a:spcBef>
              <a:buChar char="•"/>
              <a:defRPr sz="2400" b="1">
                <a:solidFill>
                  <a:schemeClr val="tx1"/>
                </a:solidFill>
                <a:latin typeface="Arial Narrow" pitchFamily="34"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None/>
            </a:pPr>
            <a:r>
              <a:rPr lang="en-GB" sz="1300" b="0" dirty="0">
                <a:latin typeface="Montserrat" panose="02000505000000020004" pitchFamily="2" charset="77"/>
                <a:cs typeface="Calibri" panose="020F0502020204030204" pitchFamily="34" charset="0"/>
              </a:rPr>
              <a:t>Globally, Europe is the continent with the smallest number of completely </a:t>
            </a:r>
            <a:r>
              <a:rPr lang="en-GB" sz="1300" b="0" dirty="0" err="1">
                <a:latin typeface="Montserrat" panose="02000505000000020004" pitchFamily="2" charset="77"/>
                <a:cs typeface="Calibri" panose="020F0502020204030204" pitchFamily="34" charset="0"/>
              </a:rPr>
              <a:t>unfragmented</a:t>
            </a:r>
            <a:r>
              <a:rPr lang="en-GB" sz="1300" b="0" dirty="0">
                <a:latin typeface="Montserrat" panose="02000505000000020004" pitchFamily="2" charset="77"/>
                <a:cs typeface="Calibri" panose="020F0502020204030204" pitchFamily="34" charset="0"/>
              </a:rPr>
              <a:t> Large River Systems - just three rivers in </a:t>
            </a:r>
            <a:r>
              <a:rPr lang="en-GB" sz="1300" b="0" dirty="0" err="1">
                <a:latin typeface="Montserrat" panose="02000505000000020004" pitchFamily="2" charset="77"/>
                <a:cs typeface="Calibri" panose="020F0502020204030204" pitchFamily="34" charset="0"/>
              </a:rPr>
              <a:t>northwestern</a:t>
            </a:r>
            <a:r>
              <a:rPr lang="en-GB" sz="1300" b="0" dirty="0">
                <a:latin typeface="Montserrat" panose="02000505000000020004" pitchFamily="2" charset="77"/>
                <a:cs typeface="Calibri" panose="020F0502020204030204" pitchFamily="34" charset="0"/>
              </a:rPr>
              <a:t> Russia</a:t>
            </a:r>
          </a:p>
          <a:p>
            <a:pPr>
              <a:spcBef>
                <a:spcPct val="0"/>
              </a:spcBef>
              <a:buFont typeface="Wingdings" pitchFamily="2" charset="2"/>
              <a:buNone/>
            </a:pPr>
            <a:r>
              <a:rPr lang="en-US" sz="1300" b="0" dirty="0">
                <a:latin typeface="Montserrat" panose="02000505000000020004" pitchFamily="2" charset="77"/>
                <a:cs typeface="Calibri" panose="020F0502020204030204" pitchFamily="34" charset="0"/>
              </a:rPr>
              <a:t>(Nilsson et al. 2005).</a:t>
            </a:r>
            <a:endParaRPr lang="en-GB" altLang="en-US" sz="1300" b="0" dirty="0">
              <a:latin typeface="Montserrat" panose="02000505000000020004" pitchFamily="2" charset="77"/>
              <a:cs typeface="Calibri" panose="020F0502020204030204" pitchFamily="34" charset="0"/>
            </a:endParaRPr>
          </a:p>
        </p:txBody>
      </p:sp>
      <p:sp>
        <p:nvSpPr>
          <p:cNvPr id="7" name="16 Rectángulo"/>
          <p:cNvSpPr/>
          <p:nvPr/>
        </p:nvSpPr>
        <p:spPr>
          <a:xfrm>
            <a:off x="223219" y="88776"/>
            <a:ext cx="7296375" cy="858697"/>
          </a:xfrm>
          <a:prstGeom prst="rect">
            <a:avLst/>
          </a:prstGeom>
          <a:noFill/>
          <a:effectLst/>
        </p:spPr>
        <p:txBody>
          <a:bodyPr wrap="square">
            <a:spAutoFit/>
          </a:bodyPr>
          <a:lstStyle/>
          <a:p>
            <a:pPr>
              <a:defRPr/>
            </a:pPr>
            <a:r>
              <a:rPr lang="en-US" sz="2490" dirty="0">
                <a:solidFill>
                  <a:srgbClr val="63A47F"/>
                </a:solidFill>
                <a:latin typeface="Montserrat" panose="02000505000000020004" pitchFamily="2" charset="77"/>
              </a:rPr>
              <a:t>Loss of accessibility for migratory fish due to dams in major European river basins</a:t>
            </a:r>
            <a:endParaRPr lang="es-ES" altLang="en-US" sz="2490" dirty="0">
              <a:solidFill>
                <a:srgbClr val="63A47F"/>
              </a:solidFill>
              <a:latin typeface="Montserrat" panose="02000505000000020004" pitchFamily="2" charset="77"/>
            </a:endParaRPr>
          </a:p>
        </p:txBody>
      </p:sp>
      <p:sp>
        <p:nvSpPr>
          <p:cNvPr id="8" name="Rectangle 7">
            <a:extLst>
              <a:ext uri="{FF2B5EF4-FFF2-40B4-BE49-F238E27FC236}">
                <a16:creationId xmlns:a16="http://schemas.microsoft.com/office/drawing/2014/main" id="{D042BB1D-D1E1-4E43-9F2F-E1BBDA7E2539}"/>
              </a:ext>
            </a:extLst>
          </p:cNvPr>
          <p:cNvSpPr/>
          <p:nvPr/>
        </p:nvSpPr>
        <p:spPr>
          <a:xfrm>
            <a:off x="6162785" y="1740755"/>
            <a:ext cx="2713618" cy="830995"/>
          </a:xfrm>
          <a:prstGeom prst="rect">
            <a:avLst/>
          </a:prstGeom>
          <a:solidFill>
            <a:schemeClr val="accent2">
              <a:lumMod val="20000"/>
              <a:lumOff val="80000"/>
            </a:schemeClr>
          </a:solidFill>
        </p:spPr>
        <p:txBody>
          <a:bodyPr wrap="square" lIns="91438" tIns="45719" rIns="91438" bIns="45719">
            <a:spAutoFit/>
          </a:bodyPr>
          <a:lstStyle/>
          <a:p>
            <a:pPr algn="ctr"/>
            <a:r>
              <a:rPr lang="en-US" sz="1600" dirty="0">
                <a:latin typeface="Montserrat" panose="02000505000000020004" pitchFamily="2" charset="77"/>
              </a:rPr>
              <a:t>Thousands planned or under construction (</a:t>
            </a:r>
            <a:r>
              <a:rPr lang="en-US" sz="1600" dirty="0">
                <a:solidFill>
                  <a:srgbClr val="FF0000"/>
                </a:solidFill>
                <a:latin typeface="Montserrat" panose="02000505000000020004" pitchFamily="2" charset="77"/>
              </a:rPr>
              <a:t>even in Europe</a:t>
            </a:r>
            <a:r>
              <a:rPr lang="en-US" sz="1600" dirty="0">
                <a:latin typeface="Montserrat" panose="02000505000000020004" pitchFamily="2" charset="77"/>
              </a:rPr>
              <a:t>)</a:t>
            </a:r>
          </a:p>
        </p:txBody>
      </p:sp>
    </p:spTree>
    <p:extLst>
      <p:ext uri="{BB962C8B-B14F-4D97-AF65-F5344CB8AC3E}">
        <p14:creationId xmlns:p14="http://schemas.microsoft.com/office/powerpoint/2010/main" val="1170543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i0.wp.com/www.lostspeciesday.org/wp-content/uploads/2016/10/Living-Planet-Report.png?resize=666%2C312&amp;ssl=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31863" y="1407371"/>
            <a:ext cx="1575605" cy="27559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reshwater Living Planet Index 201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9092" y="2044462"/>
            <a:ext cx="3597536" cy="202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020822" y="2322253"/>
            <a:ext cx="1512168" cy="7716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4" name="Rectangle 1"/>
          <p:cNvSpPr/>
          <p:nvPr/>
        </p:nvSpPr>
        <p:spPr>
          <a:xfrm>
            <a:off x="2385993" y="2385235"/>
            <a:ext cx="1026114" cy="400110"/>
          </a:xfrm>
          <a:prstGeom prst="rect">
            <a:avLst/>
          </a:prstGeom>
        </p:spPr>
        <p:txBody>
          <a:bodyPr wrap="square">
            <a:spAutoFit/>
          </a:bodyPr>
          <a:lstStyle/>
          <a:p>
            <a:r>
              <a:rPr lang="en-GB" sz="2000" dirty="0">
                <a:latin typeface="Montserrat" panose="02000505000000020004" pitchFamily="2" charset="77"/>
                <a:cs typeface="Calibri Light" panose="020F0302020204030204" pitchFamily="34" charset="0"/>
              </a:rPr>
              <a:t>-58%</a:t>
            </a:r>
          </a:p>
        </p:txBody>
      </p:sp>
      <p:sp>
        <p:nvSpPr>
          <p:cNvPr id="6" name="Title 2"/>
          <p:cNvSpPr txBox="1">
            <a:spLocks/>
          </p:cNvSpPr>
          <p:nvPr/>
        </p:nvSpPr>
        <p:spPr>
          <a:xfrm>
            <a:off x="1044221" y="4069462"/>
            <a:ext cx="2288101" cy="19645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fr-CH" sz="750" kern="0" dirty="0">
                <a:solidFill>
                  <a:srgbClr val="63A47F"/>
                </a:solidFill>
                <a:latin typeface="Montserrat" panose="02000505000000020004" pitchFamily="2" charset="77"/>
                <a:cs typeface="Calibri Light" panose="020F0302020204030204" pitchFamily="34" charset="0"/>
              </a:rPr>
              <a:t>(Source: Living </a:t>
            </a:r>
            <a:r>
              <a:rPr lang="fr-CH" sz="750" kern="0" dirty="0" err="1">
                <a:solidFill>
                  <a:srgbClr val="63A47F"/>
                </a:solidFill>
                <a:latin typeface="Montserrat" panose="02000505000000020004" pitchFamily="2" charset="77"/>
                <a:cs typeface="Calibri Light" panose="020F0302020204030204" pitchFamily="34" charset="0"/>
              </a:rPr>
              <a:t>Planet</a:t>
            </a:r>
            <a:r>
              <a:rPr lang="fr-CH" sz="750" kern="0" dirty="0">
                <a:solidFill>
                  <a:srgbClr val="63A47F"/>
                </a:solidFill>
                <a:latin typeface="Montserrat" panose="02000505000000020004" pitchFamily="2" charset="77"/>
                <a:cs typeface="Calibri Light" panose="020F0302020204030204" pitchFamily="34" charset="0"/>
              </a:rPr>
              <a:t> Report 2016, WWF)</a:t>
            </a:r>
            <a:endParaRPr lang="en-GB" sz="750" kern="0" dirty="0">
              <a:solidFill>
                <a:srgbClr val="63A47F"/>
              </a:solidFill>
              <a:latin typeface="Montserrat" panose="02000505000000020004" pitchFamily="2" charset="77"/>
              <a:cs typeface="Calibri Light" panose="020F0302020204030204" pitchFamily="34" charset="0"/>
            </a:endParaRPr>
          </a:p>
        </p:txBody>
      </p:sp>
      <p:sp>
        <p:nvSpPr>
          <p:cNvPr id="12" name="Rectangle 1"/>
          <p:cNvSpPr/>
          <p:nvPr/>
        </p:nvSpPr>
        <p:spPr>
          <a:xfrm>
            <a:off x="279535" y="1726468"/>
            <a:ext cx="1814598" cy="323165"/>
          </a:xfrm>
          <a:prstGeom prst="rect">
            <a:avLst/>
          </a:prstGeom>
          <a:solidFill>
            <a:schemeClr val="bg1"/>
          </a:solidFill>
        </p:spPr>
        <p:txBody>
          <a:bodyPr wrap="square">
            <a:spAutoFit/>
          </a:bodyPr>
          <a:lstStyle/>
          <a:p>
            <a:r>
              <a:rPr lang="en-GB" sz="1500" b="1" dirty="0">
                <a:latin typeface="Montserrat" panose="02000505000000020004" pitchFamily="2" charset="77"/>
                <a:cs typeface="Calibri Light" panose="020F0302020204030204" pitchFamily="34" charset="0"/>
              </a:rPr>
              <a:t>Global</a:t>
            </a:r>
            <a:r>
              <a:rPr lang="en-GB" sz="1500" dirty="0">
                <a:latin typeface="Montserrat" panose="02000505000000020004" pitchFamily="2" charset="77"/>
                <a:cs typeface="Calibri Light" panose="020F0302020204030204" pitchFamily="34" charset="0"/>
              </a:rPr>
              <a:t> LPI 2016</a:t>
            </a:r>
          </a:p>
        </p:txBody>
      </p:sp>
      <p:sp>
        <p:nvSpPr>
          <p:cNvPr id="16" name="Rectangle 1"/>
          <p:cNvSpPr/>
          <p:nvPr/>
        </p:nvSpPr>
        <p:spPr>
          <a:xfrm>
            <a:off x="8383712" y="2456798"/>
            <a:ext cx="1026114" cy="600164"/>
          </a:xfrm>
          <a:prstGeom prst="rect">
            <a:avLst/>
          </a:prstGeom>
        </p:spPr>
        <p:txBody>
          <a:bodyPr wrap="square">
            <a:spAutoFit/>
          </a:bodyPr>
          <a:lstStyle/>
          <a:p>
            <a:r>
              <a:rPr lang="en-GB" sz="3300" b="1" dirty="0">
                <a:solidFill>
                  <a:schemeClr val="accent2">
                    <a:lumMod val="60000"/>
                    <a:lumOff val="40000"/>
                  </a:schemeClr>
                </a:solidFill>
                <a:latin typeface="Montserrat" panose="02000505000000020004" pitchFamily="2" charset="77"/>
                <a:cs typeface="Calibri Light" panose="020F0302020204030204" pitchFamily="34" charset="0"/>
              </a:rPr>
              <a:t>!!!</a:t>
            </a:r>
          </a:p>
        </p:txBody>
      </p:sp>
      <p:pic>
        <p:nvPicPr>
          <p:cNvPr id="17" name="Picture 2" descr="screen-shot-2016-10-27-at-11-01-1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
          <a:stretch/>
        </p:blipFill>
        <p:spPr bwMode="auto">
          <a:xfrm>
            <a:off x="3567362" y="2149919"/>
            <a:ext cx="3031796" cy="189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
          <p:cNvSpPr/>
          <p:nvPr/>
        </p:nvSpPr>
        <p:spPr>
          <a:xfrm>
            <a:off x="3720583" y="1726467"/>
            <a:ext cx="2429076" cy="323165"/>
          </a:xfrm>
          <a:prstGeom prst="rect">
            <a:avLst/>
          </a:prstGeom>
          <a:solidFill>
            <a:schemeClr val="bg1"/>
          </a:solidFill>
        </p:spPr>
        <p:txBody>
          <a:bodyPr wrap="square">
            <a:spAutoFit/>
          </a:bodyPr>
          <a:lstStyle/>
          <a:p>
            <a:r>
              <a:rPr lang="en-GB" sz="1500" b="1" dirty="0">
                <a:latin typeface="Montserrat" panose="02000505000000020004" pitchFamily="2" charset="77"/>
                <a:cs typeface="Calibri Light" panose="020F0302020204030204" pitchFamily="34" charset="0"/>
              </a:rPr>
              <a:t>Migratory Fish </a:t>
            </a:r>
            <a:r>
              <a:rPr lang="en-GB" sz="1500" dirty="0">
                <a:latin typeface="Montserrat" panose="02000505000000020004" pitchFamily="2" charset="77"/>
                <a:cs typeface="Calibri Light" panose="020F0302020204030204" pitchFamily="34" charset="0"/>
              </a:rPr>
              <a:t>LPI 2016</a:t>
            </a:r>
          </a:p>
        </p:txBody>
      </p:sp>
      <p:sp>
        <p:nvSpPr>
          <p:cNvPr id="19" name="Rectangle 1"/>
          <p:cNvSpPr/>
          <p:nvPr/>
        </p:nvSpPr>
        <p:spPr>
          <a:xfrm>
            <a:off x="5351916" y="2417964"/>
            <a:ext cx="1026114" cy="461665"/>
          </a:xfrm>
          <a:prstGeom prst="rect">
            <a:avLst/>
          </a:prstGeom>
        </p:spPr>
        <p:txBody>
          <a:bodyPr wrap="square">
            <a:spAutoFit/>
          </a:bodyPr>
          <a:lstStyle/>
          <a:p>
            <a:r>
              <a:rPr lang="en-GB" sz="2400" dirty="0">
                <a:latin typeface="Montserrat" panose="02000505000000020004" pitchFamily="2" charset="77"/>
                <a:cs typeface="Calibri Light" panose="020F0302020204030204" pitchFamily="34" charset="0"/>
              </a:rPr>
              <a:t>-41%</a:t>
            </a:r>
          </a:p>
        </p:txBody>
      </p:sp>
      <p:sp>
        <p:nvSpPr>
          <p:cNvPr id="7" name="Elipse 6"/>
          <p:cNvSpPr/>
          <p:nvPr/>
        </p:nvSpPr>
        <p:spPr>
          <a:xfrm>
            <a:off x="7101505" y="2385235"/>
            <a:ext cx="1137543" cy="716030"/>
          </a:xfrm>
          <a:prstGeom prst="ellipse">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0" name="Rectangle 1"/>
          <p:cNvSpPr/>
          <p:nvPr/>
        </p:nvSpPr>
        <p:spPr>
          <a:xfrm>
            <a:off x="3251695" y="697569"/>
            <a:ext cx="1968377" cy="323165"/>
          </a:xfrm>
          <a:prstGeom prst="rect">
            <a:avLst/>
          </a:prstGeom>
          <a:solidFill>
            <a:schemeClr val="bg1"/>
          </a:solidFill>
        </p:spPr>
        <p:txBody>
          <a:bodyPr wrap="square">
            <a:spAutoFit/>
          </a:bodyPr>
          <a:lstStyle/>
          <a:p>
            <a:endParaRPr lang="en-GB" sz="15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B972E59C-10B4-BB40-AFCE-08DDBC456FA8}"/>
              </a:ext>
            </a:extLst>
          </p:cNvPr>
          <p:cNvSpPr/>
          <p:nvPr/>
        </p:nvSpPr>
        <p:spPr>
          <a:xfrm>
            <a:off x="0" y="-24368"/>
            <a:ext cx="9144000" cy="927100"/>
          </a:xfrm>
          <a:prstGeom prst="rect">
            <a:avLst/>
          </a:prstGeom>
          <a:solidFill>
            <a:srgbClr val="63A4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ECECB62-AA3B-D248-A09D-02224F0BF203}"/>
              </a:ext>
            </a:extLst>
          </p:cNvPr>
          <p:cNvSpPr/>
          <p:nvPr/>
        </p:nvSpPr>
        <p:spPr>
          <a:xfrm>
            <a:off x="584200" y="188216"/>
            <a:ext cx="7975600" cy="501932"/>
          </a:xfrm>
          <a:prstGeom prst="rect">
            <a:avLst/>
          </a:prstGeom>
        </p:spPr>
        <p:txBody>
          <a:bodyPr wrap="square">
            <a:spAutoFit/>
          </a:bodyPr>
          <a:lstStyle/>
          <a:p>
            <a:pPr algn="ctr">
              <a:lnSpc>
                <a:spcPct val="150000"/>
              </a:lnSpc>
              <a:defRPr/>
            </a:pPr>
            <a:r>
              <a:rPr lang="en-US" sz="2000" b="1" dirty="0">
                <a:solidFill>
                  <a:schemeClr val="bg1"/>
                </a:solidFill>
                <a:latin typeface="Montserrat" panose="02000505000000020004" pitchFamily="2" charset="77"/>
              </a:rPr>
              <a:t>Fish biodiversity and their present conservation status</a:t>
            </a:r>
            <a:endParaRPr lang="es-ES" altLang="en-US" sz="2000" b="1" dirty="0">
              <a:solidFill>
                <a:schemeClr val="bg1"/>
              </a:solidFill>
              <a:latin typeface="Montserrat" panose="02000505000000020004" pitchFamily="2" charset="77"/>
            </a:endParaRPr>
          </a:p>
        </p:txBody>
      </p:sp>
    </p:spTree>
    <p:extLst>
      <p:ext uri="{BB962C8B-B14F-4D97-AF65-F5344CB8AC3E}">
        <p14:creationId xmlns:p14="http://schemas.microsoft.com/office/powerpoint/2010/main" val="774688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E79FE951F97C4D918FC3AC72DF9B33" ma:contentTypeVersion="8" ma:contentTypeDescription="Create a new document." ma:contentTypeScope="" ma:versionID="c07e878068f3fb3887d18d5b69a1b30e">
  <xsd:schema xmlns:xsd="http://www.w3.org/2001/XMLSchema" xmlns:xs="http://www.w3.org/2001/XMLSchema" xmlns:p="http://schemas.microsoft.com/office/2006/metadata/properties" xmlns:ns2="b890d85d-2e94-4c7c-b7ee-5e051e3aeb83" xmlns:ns3="f99cab4c-2cc2-4ad9-9cdf-8e5bcd5ab2ce" targetNamespace="http://schemas.microsoft.com/office/2006/metadata/properties" ma:root="true" ma:fieldsID="7cdf4b4915e4140d57fb761508f1cfea" ns2:_="" ns3:_="">
    <xsd:import namespace="b890d85d-2e94-4c7c-b7ee-5e051e3aeb83"/>
    <xsd:import namespace="f99cab4c-2cc2-4ad9-9cdf-8e5bcd5ab2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90d85d-2e94-4c7c-b7ee-5e051e3aeb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9cab4c-2cc2-4ad9-9cdf-8e5bcd5ab2c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54C5F2-5B67-43A6-AA7F-ADF1E2FF0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90d85d-2e94-4c7c-b7ee-5e051e3aeb83"/>
    <ds:schemaRef ds:uri="f99cab4c-2cc2-4ad9-9cdf-8e5bcd5ab2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BA5B3E-4EC8-4BCD-A906-D00F825EFCBC}">
  <ds:schemaRefs>
    <ds:schemaRef ds:uri="http://schemas.microsoft.com/sharepoint/v3/contenttype/forms"/>
  </ds:schemaRefs>
</ds:datastoreItem>
</file>

<file path=customXml/itemProps3.xml><?xml version="1.0" encoding="utf-8"?>
<ds:datastoreItem xmlns:ds="http://schemas.openxmlformats.org/officeDocument/2006/customXml" ds:itemID="{458BF7D1-CED8-45F1-A956-66C8A874F16E}">
  <ds:schemaRefs>
    <ds:schemaRef ds:uri="f99cab4c-2cc2-4ad9-9cdf-8e5bcd5ab2ce"/>
    <ds:schemaRef ds:uri="http://purl.org/dc/terms/"/>
    <ds:schemaRef ds:uri="http://schemas.openxmlformats.org/package/2006/metadata/core-properties"/>
    <ds:schemaRef ds:uri="http://schemas.microsoft.com/office/2006/documentManagement/types"/>
    <ds:schemaRef ds:uri="b890d85d-2e94-4c7c-b7ee-5e051e3aeb83"/>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14629</TotalTime>
  <Words>1787</Words>
  <Application>Microsoft Macintosh PowerPoint</Application>
  <PresentationFormat>On-screen Show (16:9)</PresentationFormat>
  <Paragraphs>216</Paragraphs>
  <Slides>27</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vt:lpstr>
      <vt:lpstr>Avenir Medium</vt:lpstr>
      <vt:lpstr>Calibri</vt:lpstr>
      <vt:lpstr>Calibri Light</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databases</vt:lpstr>
      <vt:lpstr>Regional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Wanningen Water Consult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Wanningen</dc:creator>
  <cp:lastModifiedBy>Weronika Swatowska</cp:lastModifiedBy>
  <cp:revision>298</cp:revision>
  <dcterms:created xsi:type="dcterms:W3CDTF">2018-04-12T12:12:49Z</dcterms:created>
  <dcterms:modified xsi:type="dcterms:W3CDTF">2019-01-28T10:03:41Z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0x01010050E79FE951F97C4D918FC3AC72DF9B33</vt:lpwstr>
  </property>
  <property fmtid="{D5CDD505-2E9C-101B-9397-08002B2CF9AE}" pid="3" name="AuthorIds_UIVersion_512">
    <vt:lpwstr>56</vt:lpwstr>
  </property>
</Properties>
</file>